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91" r:id="rId2"/>
    <p:sldId id="292" r:id="rId3"/>
    <p:sldId id="305" r:id="rId4"/>
    <p:sldId id="302" r:id="rId5"/>
    <p:sldId id="301" r:id="rId6"/>
    <p:sldId id="315" r:id="rId7"/>
    <p:sldId id="312" r:id="rId8"/>
    <p:sldId id="306" r:id="rId9"/>
    <p:sldId id="311" r:id="rId10"/>
    <p:sldId id="313" r:id="rId11"/>
    <p:sldId id="316" r:id="rId12"/>
    <p:sldId id="318" r:id="rId13"/>
    <p:sldId id="317" r:id="rId14"/>
    <p:sldId id="307" r:id="rId15"/>
    <p:sldId id="308" r:id="rId16"/>
    <p:sldId id="300" r:id="rId17"/>
    <p:sldId id="294" r:id="rId18"/>
    <p:sldId id="298" r:id="rId19"/>
    <p:sldId id="321" r:id="rId20"/>
  </p:sldIdLst>
  <p:sldSz cx="9144000" cy="6858000" type="screen4x3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s vietos rezervavimo ženkla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F12DFD-6418-44AA-821F-CAA80BB8B674}" type="datetimeFigureOut">
              <a:rPr lang="lt-LT" smtClean="0"/>
              <a:t>2021-09-27</a:t>
            </a:fld>
            <a:endParaRPr lang="lt-LT"/>
          </a:p>
        </p:txBody>
      </p:sp>
      <p:sp>
        <p:nvSpPr>
          <p:cNvPr id="4" name="Skaidrės vaizdo vietos rezervavimo ženkla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Pastabų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6DFCAF-FB2E-4241-A41E-74E824BE1B34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895796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 smtClean="0"/>
              <a:t>Spustelėję redag. ruoš. paantrš. stilių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03E6F-2921-4D03-BA42-16BF2AAE916B}" type="datetimeFigureOut">
              <a:rPr lang="lt-LT" smtClean="0"/>
              <a:t>2021-09-27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A704-32E5-476B-BE28-A8456900374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790312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03E6F-2921-4D03-BA42-16BF2AAE916B}" type="datetimeFigureOut">
              <a:rPr lang="lt-LT" smtClean="0"/>
              <a:t>2021-09-27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A704-32E5-476B-BE28-A8456900374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314803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Vertikalaus teksto vietos rezervavimo ženklas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03E6F-2921-4D03-BA42-16BF2AAE916B}" type="datetimeFigureOut">
              <a:rPr lang="lt-LT" smtClean="0"/>
              <a:t>2021-09-27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A704-32E5-476B-BE28-A8456900374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771795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03E6F-2921-4D03-BA42-16BF2AAE916B}" type="datetimeFigureOut">
              <a:rPr lang="lt-LT" smtClean="0"/>
              <a:t>2021-09-27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A704-32E5-476B-BE28-A8456900374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15558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03E6F-2921-4D03-BA42-16BF2AAE916B}" type="datetimeFigureOut">
              <a:rPr lang="lt-LT" smtClean="0"/>
              <a:t>2021-09-27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A704-32E5-476B-BE28-A8456900374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735991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03E6F-2921-4D03-BA42-16BF2AAE916B}" type="datetimeFigureOut">
              <a:rPr lang="lt-LT" smtClean="0"/>
              <a:t>2021-09-27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A704-32E5-476B-BE28-A8456900374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4812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6" name="Turinio vietos rezervavimo ženklas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7" name="Datos vietos rezervavimo ženkla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03E6F-2921-4D03-BA42-16BF2AAE916B}" type="datetimeFigureOut">
              <a:rPr lang="lt-LT" smtClean="0"/>
              <a:t>2021-09-27</a:t>
            </a:fld>
            <a:endParaRPr lang="lt-LT"/>
          </a:p>
        </p:txBody>
      </p:sp>
      <p:sp>
        <p:nvSpPr>
          <p:cNvPr id="8" name="Poraštės vietos rezervavimo ženkla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kaidrės numerio vietos rezervavimo ženkla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A704-32E5-476B-BE28-A8456900374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7466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03E6F-2921-4D03-BA42-16BF2AAE916B}" type="datetimeFigureOut">
              <a:rPr lang="lt-LT" smtClean="0"/>
              <a:t>2021-09-27</a:t>
            </a:fld>
            <a:endParaRPr lang="lt-LT"/>
          </a:p>
        </p:txBody>
      </p:sp>
      <p:sp>
        <p:nvSpPr>
          <p:cNvPr id="4" name="Poraštės vietos rezervavimo ženkla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kaidrės numerio vietos rezervavimo ženkla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A704-32E5-476B-BE28-A8456900374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483250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03E6F-2921-4D03-BA42-16BF2AAE916B}" type="datetimeFigureOut">
              <a:rPr lang="lt-LT" smtClean="0"/>
              <a:t>2021-09-27</a:t>
            </a:fld>
            <a:endParaRPr lang="lt-LT"/>
          </a:p>
        </p:txBody>
      </p:sp>
      <p:sp>
        <p:nvSpPr>
          <p:cNvPr id="3" name="Poraštės vietos rezervavimo ženkla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A704-32E5-476B-BE28-A8456900374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413627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03E6F-2921-4D03-BA42-16BF2AAE916B}" type="datetimeFigureOut">
              <a:rPr lang="lt-LT" smtClean="0"/>
              <a:t>2021-09-27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A704-32E5-476B-BE28-A8456900374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168151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Paveikslėlio vietos rezervavimo ženklas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ksto vietos rezervavimo ženklas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03E6F-2921-4D03-BA42-16BF2AAE916B}" type="datetimeFigureOut">
              <a:rPr lang="lt-LT" smtClean="0"/>
              <a:t>2021-09-27</a:t>
            </a:fld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CA704-32E5-476B-BE28-A8456900374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779968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smtClean="0"/>
              <a:t>Spustelėję redag. ruoš. pavad. stilių</a:t>
            </a:r>
            <a:endParaRPr lang="lt-LT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B03E6F-2921-4D03-BA42-16BF2AAE916B}" type="datetimeFigureOut">
              <a:rPr lang="lt-LT" smtClean="0"/>
              <a:t>2021-09-27</a:t>
            </a:fld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5CA704-32E5-476B-BE28-A8456900374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58092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JGMT15/" TargetMode="External"/><Relationship Id="rId2" Type="http://schemas.openxmlformats.org/officeDocument/2006/relationships/hyperlink" Target="https://josvainiugimnazija.lt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acebook.com/Josvaini%C5%B3-gimnazija-219081471627340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pattFill prst="pct90">
            <a:fgClr>
              <a:schemeClr val="bg1"/>
            </a:fgClr>
            <a:bgClr>
              <a:schemeClr val="accent2"/>
            </a:bgClr>
          </a:pattFill>
          <a:ln>
            <a:solidFill>
              <a:schemeClr val="bg1"/>
            </a:solidFill>
          </a:ln>
        </p:spPr>
        <p:txBody>
          <a:bodyPr/>
          <a:lstStyle/>
          <a:p>
            <a:pPr marL="0" lvl="0" indent="0" algn="ctr">
              <a:spcBef>
                <a:spcPts val="0"/>
              </a:spcBef>
              <a:buNone/>
            </a:pPr>
            <a:endParaRPr lang="lt-LT" sz="2800" b="1" dirty="0" smtClean="0">
              <a:solidFill>
                <a:schemeClr val="accent2">
                  <a:lumMod val="75000"/>
                </a:schemeClr>
              </a:solidFill>
              <a:latin typeface="Arial Rounded MT Bold" panose="020F0704030504030204" pitchFamily="34" charset="0"/>
              <a:ea typeface="Times New Roman"/>
              <a:cs typeface="Times New Roman"/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lt-LT" sz="2800" b="1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Times New Roman"/>
                <a:cs typeface="Times New Roman"/>
              </a:rPr>
              <a:t>Kėdainių r. Josvainių gimnazija</a:t>
            </a:r>
          </a:p>
          <a:p>
            <a:pPr marL="0" lvl="0" indent="0" algn="ctr">
              <a:spcBef>
                <a:spcPts val="0"/>
              </a:spcBef>
              <a:buNone/>
            </a:pPr>
            <a:endParaRPr lang="lt-LT" sz="2800" b="1" dirty="0">
              <a:solidFill>
                <a:schemeClr val="accent2">
                  <a:lumMod val="75000"/>
                </a:schemeClr>
              </a:solidFill>
              <a:latin typeface="Arial Rounded MT Bold" panose="020F0704030504030204" pitchFamily="34" charset="0"/>
              <a:cs typeface="Times New Roman"/>
            </a:endParaRPr>
          </a:p>
          <a:p>
            <a:pPr marL="0" lvl="0" indent="0" algn="ctr">
              <a:spcBef>
                <a:spcPts val="0"/>
              </a:spcBef>
              <a:buNone/>
            </a:pPr>
            <a:endParaRPr lang="lt-LT" sz="2800" b="1" dirty="0" smtClean="0">
              <a:solidFill>
                <a:schemeClr val="accent2">
                  <a:lumMod val="75000"/>
                </a:schemeClr>
              </a:solidFill>
              <a:latin typeface="Arial Rounded MT Bold" panose="020F0704030504030204" pitchFamily="34" charset="0"/>
              <a:cs typeface="Times New Roman"/>
            </a:endParaRPr>
          </a:p>
          <a:p>
            <a:pPr marL="0" lvl="0" indent="0" algn="ctr">
              <a:spcBef>
                <a:spcPts val="0"/>
              </a:spcBef>
              <a:buNone/>
            </a:pPr>
            <a:endParaRPr lang="lt-LT" sz="2800" b="1" dirty="0">
              <a:solidFill>
                <a:schemeClr val="accent2">
                  <a:lumMod val="75000"/>
                </a:schemeClr>
              </a:solidFill>
              <a:latin typeface="Arial Rounded MT Bold" panose="020F0704030504030204" pitchFamily="34" charset="0"/>
              <a:cs typeface="Times New Roman"/>
            </a:endParaRPr>
          </a:p>
          <a:p>
            <a:pPr marL="0" lvl="0" indent="0" algn="ctr">
              <a:spcBef>
                <a:spcPts val="0"/>
              </a:spcBef>
              <a:buNone/>
            </a:pPr>
            <a:endParaRPr lang="lt-LT" sz="2800" b="1" dirty="0">
              <a:solidFill>
                <a:schemeClr val="accent2">
                  <a:lumMod val="75000"/>
                </a:schemeClr>
              </a:solidFill>
              <a:latin typeface="Arial Rounded MT Bold" panose="020F0704030504030204" pitchFamily="34" charset="0"/>
              <a:cs typeface="Times New Roman"/>
            </a:endParaRPr>
          </a:p>
          <a:p>
            <a:pPr marL="0" lvl="0" indent="0" algn="ctr">
              <a:spcBef>
                <a:spcPts val="0"/>
              </a:spcBef>
              <a:buNone/>
            </a:pPr>
            <a:endParaRPr lang="lt-LT" sz="2800" b="1" dirty="0" smtClean="0">
              <a:solidFill>
                <a:schemeClr val="accent2">
                  <a:lumMod val="75000"/>
                </a:schemeClr>
              </a:solidFill>
              <a:latin typeface="Arial Rounded MT Bold" panose="020F0704030504030204" pitchFamily="34" charset="0"/>
              <a:cs typeface="Times New Roman"/>
            </a:endParaRPr>
          </a:p>
          <a:p>
            <a:pPr marL="0" lvl="0" indent="0" algn="ctr">
              <a:spcBef>
                <a:spcPts val="0"/>
              </a:spcBef>
              <a:buNone/>
            </a:pPr>
            <a:endParaRPr lang="lt-LT" sz="2800" b="1" dirty="0" smtClean="0">
              <a:solidFill>
                <a:schemeClr val="accent2">
                  <a:lumMod val="75000"/>
                </a:schemeClr>
              </a:solidFill>
              <a:latin typeface="Arial Rounded MT Bold" panose="020F0704030504030204" pitchFamily="34" charset="0"/>
              <a:cs typeface="Times New Roman"/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lt-LT" sz="4400" b="1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Sveikatos fiesta 2021</a:t>
            </a:r>
          </a:p>
          <a:p>
            <a:pPr marL="0" lvl="0" indent="0" algn="ctr">
              <a:spcBef>
                <a:spcPts val="0"/>
              </a:spcBef>
              <a:buNone/>
            </a:pPr>
            <a:endParaRPr lang="lt-LT" sz="1800" b="1" dirty="0" smtClean="0">
              <a:solidFill>
                <a:schemeClr val="accent2">
                  <a:lumMod val="75000"/>
                </a:schemeClr>
              </a:solidFill>
              <a:latin typeface="Imprint MT Shadow" panose="04020605060303030202" pitchFamily="82" charset="0"/>
            </a:endParaRPr>
          </a:p>
          <a:p>
            <a:pPr marL="0" indent="0">
              <a:buNone/>
            </a:pPr>
            <a:endParaRPr lang="lt-LT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7" y="1057819"/>
            <a:ext cx="1824466" cy="107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1800658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222" y="1057818"/>
            <a:ext cx="1470178" cy="1263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662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pattFill prst="pct90">
            <a:fgClr>
              <a:schemeClr val="bg1"/>
            </a:fgClr>
            <a:bgClr>
              <a:schemeClr val="accent2"/>
            </a:bgClr>
          </a:patt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lt-LT" sz="2000" b="1" dirty="0">
                <a:solidFill>
                  <a:schemeClr val="accent2"/>
                </a:solidFill>
                <a:latin typeface="Imprint MT Shadow" panose="04020605060303030202" pitchFamily="82" charset="0"/>
                <a:ea typeface="Calibri"/>
                <a:cs typeface="Times New Roman"/>
              </a:rPr>
              <a:t>Mokiniai mokėsi:</a:t>
            </a:r>
          </a:p>
          <a:p>
            <a:pPr marL="0" indent="0" algn="ctr">
              <a:buNone/>
            </a:pPr>
            <a:endParaRPr lang="lt-LT" sz="2000" b="1" dirty="0">
              <a:solidFill>
                <a:schemeClr val="accent2"/>
              </a:solidFill>
              <a:latin typeface="Imprint MT Shadow" panose="04020605060303030202" pitchFamily="82" charset="0"/>
              <a:ea typeface="Calibri"/>
              <a:cs typeface="Times New Roman"/>
            </a:endParaRPr>
          </a:p>
          <a:p>
            <a:pPr marL="0" indent="0" algn="ctr">
              <a:buNone/>
            </a:pPr>
            <a:r>
              <a:rPr lang="lt-LT" sz="2000" b="1" dirty="0">
                <a:solidFill>
                  <a:schemeClr val="accent2"/>
                </a:solidFill>
                <a:latin typeface="Imprint MT Shadow" panose="04020605060303030202" pitchFamily="82" charset="0"/>
                <a:ea typeface="Calibri"/>
                <a:cs typeface="Times New Roman"/>
              </a:rPr>
              <a:t>sveikos mitybos pagrindų akcentuojant ekologijos, maisto tausojimo </a:t>
            </a:r>
            <a:r>
              <a:rPr lang="lt-LT" sz="2000" b="1" dirty="0" smtClean="0">
                <a:solidFill>
                  <a:schemeClr val="accent2"/>
                </a:solidFill>
                <a:latin typeface="Imprint MT Shadow" panose="04020605060303030202" pitchFamily="82" charset="0"/>
                <a:ea typeface="Calibri"/>
                <a:cs typeface="Times New Roman"/>
              </a:rPr>
              <a:t>svarbą,</a:t>
            </a:r>
            <a:endParaRPr lang="lt-LT" sz="2000" b="1" dirty="0">
              <a:solidFill>
                <a:schemeClr val="accent2"/>
              </a:solidFill>
              <a:latin typeface="Imprint MT Shadow" panose="04020605060303030202" pitchFamily="82" charset="0"/>
              <a:ea typeface="Calibri"/>
              <a:cs typeface="Times New Roman"/>
            </a:endParaRPr>
          </a:p>
          <a:p>
            <a:pPr marL="0" indent="0" algn="ctr">
              <a:buNone/>
            </a:pPr>
            <a:r>
              <a:rPr lang="lt-LT" sz="2000" b="1" dirty="0">
                <a:solidFill>
                  <a:schemeClr val="accent2"/>
                </a:solidFill>
                <a:latin typeface="Imprint MT Shadow" panose="04020605060303030202" pitchFamily="82" charset="0"/>
                <a:ea typeface="Calibri"/>
                <a:cs typeface="Times New Roman"/>
              </a:rPr>
              <a:t>gaminti sveikus patiekalus, juos estetiškai patiekti, </a:t>
            </a:r>
            <a:r>
              <a:rPr lang="lt-LT" sz="2000" b="1" dirty="0" smtClean="0">
                <a:solidFill>
                  <a:schemeClr val="accent2"/>
                </a:solidFill>
                <a:latin typeface="Imprint MT Shadow" panose="04020605060303030202" pitchFamily="82" charset="0"/>
                <a:ea typeface="Calibri"/>
                <a:cs typeface="Times New Roman"/>
              </a:rPr>
              <a:t>analizavo </a:t>
            </a:r>
            <a:r>
              <a:rPr lang="lt-LT" sz="2000" b="1" dirty="0">
                <a:solidFill>
                  <a:schemeClr val="accent2"/>
                </a:solidFill>
                <a:latin typeface="Imprint MT Shadow" panose="04020605060303030202" pitchFamily="82" charset="0"/>
                <a:ea typeface="Calibri"/>
                <a:cs typeface="Times New Roman"/>
              </a:rPr>
              <a:t>gamintų patiekalų reikšmę sveikatai.</a:t>
            </a:r>
          </a:p>
          <a:p>
            <a:pPr marL="0" indent="0" algn="ctr">
              <a:buNone/>
            </a:pPr>
            <a:endParaRPr lang="lt-LT" sz="2400" b="1" dirty="0" smtClean="0">
              <a:solidFill>
                <a:schemeClr val="accent2"/>
              </a:solidFill>
              <a:latin typeface="Imprint MT Shadow" panose="04020605060303030202" pitchFamily="82" charset="0"/>
              <a:ea typeface="Calibri"/>
              <a:cs typeface="Times New Roman"/>
            </a:endParaRPr>
          </a:p>
          <a:p>
            <a:pPr marL="0" indent="0" algn="ctr">
              <a:buNone/>
            </a:pPr>
            <a:endParaRPr lang="lt-LT" sz="2400" b="1" dirty="0">
              <a:solidFill>
                <a:schemeClr val="accent2"/>
              </a:solidFill>
              <a:latin typeface="Imprint MT Shadow" panose="04020605060303030202" pitchFamily="82" charset="0"/>
              <a:ea typeface="Calibri"/>
              <a:cs typeface="Times New Roman"/>
            </a:endParaRPr>
          </a:p>
          <a:p>
            <a:pPr marL="0" indent="0" algn="ctr">
              <a:buNone/>
            </a:pPr>
            <a:endParaRPr lang="lt-LT" sz="2400" b="1" dirty="0" smtClean="0">
              <a:solidFill>
                <a:schemeClr val="accent2"/>
              </a:solidFill>
              <a:latin typeface="Imprint MT Shadow" panose="04020605060303030202" pitchFamily="82" charset="0"/>
              <a:ea typeface="Calibri"/>
              <a:cs typeface="Times New Roman"/>
            </a:endParaRPr>
          </a:p>
          <a:p>
            <a:pPr marL="0" indent="0" algn="ctr">
              <a:buNone/>
            </a:pPr>
            <a:endParaRPr lang="lt-LT" sz="2400" b="1" dirty="0">
              <a:solidFill>
                <a:schemeClr val="accent2"/>
              </a:solidFill>
              <a:latin typeface="Imprint MT Shadow" panose="04020605060303030202" pitchFamily="82" charset="0"/>
              <a:ea typeface="Calibri"/>
              <a:cs typeface="Times New Roman"/>
            </a:endParaRPr>
          </a:p>
          <a:p>
            <a:pPr marL="0" indent="0" algn="ctr">
              <a:buNone/>
            </a:pPr>
            <a:endParaRPr lang="lt-LT" sz="2400" b="1" dirty="0" smtClean="0">
              <a:solidFill>
                <a:schemeClr val="accent2"/>
              </a:solidFill>
              <a:latin typeface="Imprint MT Shadow" panose="04020605060303030202" pitchFamily="82" charset="0"/>
              <a:ea typeface="Calibri"/>
              <a:cs typeface="Times New Roman"/>
            </a:endParaRPr>
          </a:p>
          <a:p>
            <a:pPr marL="0" indent="0" algn="ctr">
              <a:buNone/>
            </a:pPr>
            <a:endParaRPr lang="lt-LT" sz="2400" b="1" dirty="0">
              <a:solidFill>
                <a:schemeClr val="accent2"/>
              </a:solidFill>
              <a:latin typeface="Imprint MT Shadow" panose="04020605060303030202" pitchFamily="82" charset="0"/>
              <a:ea typeface="Calibri"/>
              <a:cs typeface="Times New Roman"/>
            </a:endParaRPr>
          </a:p>
          <a:p>
            <a:pPr marL="0" indent="0" algn="ctr">
              <a:buNone/>
            </a:pPr>
            <a:endParaRPr lang="lt-LT" sz="2400" b="1" dirty="0" smtClean="0">
              <a:solidFill>
                <a:schemeClr val="accent2"/>
              </a:solidFill>
              <a:latin typeface="Imprint MT Shadow" panose="04020605060303030202" pitchFamily="82" charset="0"/>
              <a:ea typeface="Calibri"/>
              <a:cs typeface="Times New Roman"/>
            </a:endParaRPr>
          </a:p>
          <a:p>
            <a:pPr marL="0" indent="0" algn="ctr">
              <a:buNone/>
            </a:pPr>
            <a:endParaRPr lang="lt-LT" sz="2400" b="1" dirty="0">
              <a:solidFill>
                <a:schemeClr val="accent2"/>
              </a:solidFill>
              <a:latin typeface="Imprint MT Shadow" panose="04020605060303030202" pitchFamily="82" charset="0"/>
              <a:ea typeface="Calibri"/>
              <a:cs typeface="Times New Roman"/>
            </a:endParaRPr>
          </a:p>
          <a:p>
            <a:pPr marL="0" indent="0" algn="ctr">
              <a:buNone/>
            </a:pPr>
            <a:endParaRPr lang="lt-LT" sz="2400" b="1" dirty="0" smtClean="0">
              <a:solidFill>
                <a:schemeClr val="accent2"/>
              </a:solidFill>
              <a:latin typeface="Imprint MT Shadow" panose="04020605060303030202" pitchFamily="82" charset="0"/>
              <a:ea typeface="Calibri"/>
              <a:cs typeface="Times New Roman"/>
            </a:endParaRPr>
          </a:p>
          <a:p>
            <a:pPr marL="0" indent="0" algn="ctr">
              <a:buNone/>
            </a:pPr>
            <a:r>
              <a:rPr lang="lt-LT" sz="2400" b="1" dirty="0">
                <a:solidFill>
                  <a:schemeClr val="accent2"/>
                </a:solidFill>
                <a:latin typeface="Imprint MT Shadow" panose="04020605060303030202" pitchFamily="82" charset="0"/>
                <a:ea typeface="Calibri"/>
                <a:cs typeface="Times New Roman"/>
              </a:rPr>
              <a:t>Projektui įgyvendinti skirta 4</a:t>
            </a:r>
            <a:r>
              <a:rPr lang="lt-LT" sz="2400" b="1" dirty="0" smtClean="0">
                <a:solidFill>
                  <a:schemeClr val="accent2"/>
                </a:solidFill>
                <a:latin typeface="Imprint MT Shadow" panose="04020605060303030202" pitchFamily="82" charset="0"/>
                <a:ea typeface="Calibri"/>
                <a:cs typeface="Times New Roman"/>
              </a:rPr>
              <a:t>000 </a:t>
            </a:r>
            <a:r>
              <a:rPr lang="lt-LT" sz="2400" b="1" dirty="0">
                <a:solidFill>
                  <a:schemeClr val="accent2"/>
                </a:solidFill>
                <a:latin typeface="Imprint MT Shadow" panose="04020605060303030202" pitchFamily="82" charset="0"/>
                <a:ea typeface="Calibri"/>
                <a:cs typeface="Times New Roman"/>
              </a:rPr>
              <a:t>Eurų parama.</a:t>
            </a:r>
            <a:endParaRPr lang="lt-LT" sz="2400" b="1" dirty="0" smtClean="0">
              <a:solidFill>
                <a:schemeClr val="accent2"/>
              </a:solidFill>
              <a:latin typeface="Imprint MT Shadow" panose="04020605060303030202" pitchFamily="82" charset="0"/>
              <a:ea typeface="Calibri"/>
              <a:cs typeface="Times New Roman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73500"/>
            <a:ext cx="3709040" cy="2783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348880"/>
            <a:ext cx="3709040" cy="2783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921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pattFill prst="pct90">
            <a:fgClr>
              <a:schemeClr val="bg1"/>
            </a:fgClr>
            <a:bgClr>
              <a:schemeClr val="accent2"/>
            </a:bgClr>
          </a:pattFill>
        </p:spPr>
        <p:txBody>
          <a:bodyPr>
            <a:normAutofit/>
          </a:bodyPr>
          <a:lstStyle/>
          <a:p>
            <a:pPr indent="0" algn="just">
              <a:spcAft>
                <a:spcPts val="0"/>
              </a:spcAft>
              <a:buNone/>
            </a:pPr>
            <a:endParaRPr lang="lt-LT" sz="2000" dirty="0" smtClean="0">
              <a:solidFill>
                <a:schemeClr val="accent2"/>
              </a:solidFill>
              <a:latin typeface="Times New Roman"/>
              <a:ea typeface="Times New Roman"/>
              <a:cs typeface="Times New Roman"/>
            </a:endParaRPr>
          </a:p>
          <a:p>
            <a:pPr indent="0" algn="ctr">
              <a:spcAft>
                <a:spcPts val="0"/>
              </a:spcAft>
              <a:buNone/>
            </a:pPr>
            <a:r>
              <a:rPr lang="lt-LT" sz="2000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Times New Roman"/>
                <a:cs typeface="Times New Roman"/>
              </a:rPr>
              <a:t>2020 </a:t>
            </a:r>
            <a:r>
              <a:rPr lang="lt-LT" sz="20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Times New Roman"/>
                <a:cs typeface="Times New Roman"/>
              </a:rPr>
              <a:t>m. </a:t>
            </a:r>
            <a:r>
              <a:rPr lang="lt-LT" sz="2000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Times New Roman"/>
                <a:cs typeface="Times New Roman"/>
              </a:rPr>
              <a:t>kovo - balandžio mėn. </a:t>
            </a:r>
            <a:r>
              <a:rPr lang="lt-LT" sz="20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Times New Roman"/>
                <a:cs typeface="Times New Roman"/>
              </a:rPr>
              <a:t>5-1G klasių </a:t>
            </a:r>
            <a:r>
              <a:rPr lang="lt-LT" sz="2000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Times New Roman"/>
                <a:cs typeface="Times New Roman"/>
              </a:rPr>
              <a:t>mokiniams organizuoti </a:t>
            </a:r>
          </a:p>
          <a:p>
            <a:pPr indent="0" algn="ctr">
              <a:spcAft>
                <a:spcPts val="0"/>
              </a:spcAft>
              <a:buNone/>
            </a:pPr>
            <a:r>
              <a:rPr lang="lt-LT" sz="2000" b="1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Times New Roman"/>
                <a:cs typeface="Times New Roman"/>
              </a:rPr>
              <a:t>„</a:t>
            </a:r>
            <a:r>
              <a:rPr lang="lt-LT" sz="2000" b="1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Times New Roman"/>
                <a:cs typeface="Times New Roman"/>
              </a:rPr>
              <a:t>Išsigelbėk per 30 s“ </a:t>
            </a:r>
            <a:endParaRPr lang="lt-LT" sz="2000" b="1" dirty="0" smtClean="0">
              <a:solidFill>
                <a:schemeClr val="accent2">
                  <a:lumMod val="75000"/>
                </a:schemeClr>
              </a:solidFill>
              <a:latin typeface="Arial Rounded MT Bold" panose="020F0704030504030204" pitchFamily="34" charset="0"/>
              <a:ea typeface="Times New Roman"/>
              <a:cs typeface="Times New Roman"/>
            </a:endParaRPr>
          </a:p>
          <a:p>
            <a:pPr indent="0" algn="ctr">
              <a:spcAft>
                <a:spcPts val="0"/>
              </a:spcAft>
              <a:buNone/>
            </a:pPr>
            <a:r>
              <a:rPr lang="lt-LT" sz="2000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Times New Roman"/>
                <a:cs typeface="Times New Roman"/>
              </a:rPr>
              <a:t>asmens saugos, priešgaisrinės, pirmos </a:t>
            </a:r>
            <a:r>
              <a:rPr lang="lt-LT" sz="20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Times New Roman"/>
                <a:cs typeface="Times New Roman"/>
              </a:rPr>
              <a:t>pagalbos </a:t>
            </a:r>
            <a:r>
              <a:rPr lang="lt-LT" sz="2000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Times New Roman"/>
                <a:cs typeface="Times New Roman"/>
              </a:rPr>
              <a:t>mokymai. </a:t>
            </a:r>
          </a:p>
          <a:p>
            <a:pPr indent="0" algn="ctr">
              <a:spcAft>
                <a:spcPts val="0"/>
              </a:spcAft>
              <a:buNone/>
            </a:pPr>
            <a:endParaRPr lang="lt-LT" sz="2000" dirty="0" smtClean="0">
              <a:solidFill>
                <a:schemeClr val="accent2">
                  <a:lumMod val="75000"/>
                </a:schemeClr>
              </a:solidFill>
              <a:latin typeface="Arial Rounded MT Bold" panose="020F0704030504030204" pitchFamily="34" charset="0"/>
              <a:ea typeface="Times New Roman"/>
              <a:cs typeface="Times New Roman"/>
            </a:endParaRPr>
          </a:p>
          <a:p>
            <a:pPr indent="0" algn="ctr">
              <a:spcAft>
                <a:spcPts val="0"/>
              </a:spcAft>
              <a:buNone/>
            </a:pPr>
            <a:r>
              <a:rPr lang="lt-LT" sz="2000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Times New Roman"/>
                <a:cs typeface="Times New Roman"/>
              </a:rPr>
              <a:t>Projektas įgyvendintas </a:t>
            </a:r>
            <a:r>
              <a:rPr lang="lt-LT" sz="20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Times New Roman"/>
                <a:cs typeface="Times New Roman"/>
              </a:rPr>
              <a:t>pagal 2014-2020 m. Europos Sąjungos fondų investicijų veiksmų programos priemonę 08.4.2-ESFA-R-630 „Sveikos gyvensenos skatinimas regioniniu lygiu“. </a:t>
            </a:r>
            <a:r>
              <a:rPr lang="lt-LT" sz="2000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Times New Roman"/>
                <a:cs typeface="Times New Roman"/>
              </a:rPr>
              <a:t>Koordinatorius – VSB.</a:t>
            </a:r>
          </a:p>
          <a:p>
            <a:pPr marL="0" indent="0" algn="ctr">
              <a:buNone/>
            </a:pPr>
            <a:endParaRPr lang="lt-LT" b="1" dirty="0" smtClean="0">
              <a:solidFill>
                <a:schemeClr val="accent2"/>
              </a:solidFill>
              <a:latin typeface="Imprint MT Shadow" panose="04020605060303030202" pitchFamily="82" charset="0"/>
              <a:ea typeface="Calibri"/>
              <a:cs typeface="Times New Roman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611225"/>
            <a:ext cx="2278955" cy="144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703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58" y="188640"/>
            <a:ext cx="5493515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461" y="4196846"/>
            <a:ext cx="4176461" cy="2348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2" y="4196846"/>
            <a:ext cx="4176463" cy="2348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tačiakampis 1"/>
          <p:cNvSpPr/>
          <p:nvPr/>
        </p:nvSpPr>
        <p:spPr>
          <a:xfrm>
            <a:off x="133192" y="3428999"/>
            <a:ext cx="5734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Žiemiškas, sportiškas, linksmas ir iškilmingas  </a:t>
            </a:r>
            <a:endParaRPr lang="lt-LT" dirty="0" smtClean="0">
              <a:solidFill>
                <a:schemeClr val="accent2">
                  <a:lumMod val="75000"/>
                </a:schemeClr>
              </a:solidFill>
              <a:latin typeface="Arial Rounded MT Bold" panose="020F0704030504030204" pitchFamily="34" charset="0"/>
            </a:endParaRPr>
          </a:p>
          <a:p>
            <a:r>
              <a:rPr lang="lt-LT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Vasario </a:t>
            </a:r>
            <a:r>
              <a:rPr lang="lt-LT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16 – </a:t>
            </a:r>
            <a:r>
              <a:rPr lang="lt-LT" dirty="0" err="1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osios</a:t>
            </a:r>
            <a:r>
              <a:rPr lang="lt-LT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 sveikinimas.</a:t>
            </a: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02397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pattFill prst="pct90">
            <a:fgClr>
              <a:schemeClr val="bg1"/>
            </a:fgClr>
            <a:bgClr>
              <a:schemeClr val="accent2"/>
            </a:bgClr>
          </a:pattFill>
        </p:spPr>
        <p:txBody>
          <a:bodyPr>
            <a:normAutofit/>
          </a:bodyPr>
          <a:lstStyle/>
          <a:p>
            <a:pPr marL="0" indent="0">
              <a:buNone/>
            </a:pPr>
            <a:endParaRPr lang="lt-LT" sz="2000" dirty="0" smtClean="0">
              <a:solidFill>
                <a:schemeClr val="accent2">
                  <a:lumMod val="75000"/>
                </a:schemeClr>
              </a:solidFill>
              <a:latin typeface="Arial Rounded MT Bold" panose="020F0704030504030204" pitchFamily="34" charset="0"/>
              <a:ea typeface="Calibri"/>
              <a:cs typeface="Times New Roman"/>
            </a:endParaRPr>
          </a:p>
          <a:p>
            <a:pPr marL="0" indent="0" algn="ctr">
              <a:buNone/>
            </a:pPr>
            <a:r>
              <a:rPr lang="lt-LT" sz="2000" b="1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Times New Roman"/>
              </a:rPr>
              <a:t>Mokinių tarybos inicijuoti  projektai</a:t>
            </a:r>
          </a:p>
          <a:p>
            <a:pPr marL="0" indent="0">
              <a:buNone/>
            </a:pPr>
            <a:endParaRPr lang="lt-LT" sz="2000" dirty="0">
              <a:solidFill>
                <a:schemeClr val="accent2">
                  <a:lumMod val="75000"/>
                </a:schemeClr>
              </a:solidFill>
              <a:latin typeface="Arial Rounded MT Bold" panose="020F0704030504030204" pitchFamily="34" charset="0"/>
              <a:ea typeface="Calibri"/>
              <a:cs typeface="Times New Roman"/>
            </a:endParaRPr>
          </a:p>
          <a:p>
            <a:r>
              <a:rPr lang="lt-LT" sz="2000" b="1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Times New Roman"/>
              </a:rPr>
              <a:t>Lietuvos gimtadienio vaišės! </a:t>
            </a:r>
            <a:endParaRPr lang="lt-LT" sz="2000" b="1" dirty="0" smtClean="0">
              <a:solidFill>
                <a:schemeClr val="accent2">
                  <a:lumMod val="75000"/>
                </a:schemeClr>
              </a:solidFill>
              <a:latin typeface="Arial Rounded MT Bold" panose="020F0704030504030204" pitchFamily="34" charset="0"/>
              <a:ea typeface="Calibri"/>
              <a:cs typeface="Times New Roman"/>
            </a:endParaRPr>
          </a:p>
          <a:p>
            <a:pPr marL="0" indent="0" algn="just">
              <a:buNone/>
            </a:pPr>
            <a:r>
              <a:rPr lang="lt-LT" sz="2000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Times New Roman"/>
              </a:rPr>
              <a:t>Vasario </a:t>
            </a:r>
            <a:r>
              <a:rPr lang="lt-LT" sz="20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Times New Roman"/>
              </a:rPr>
              <a:t>16-osios </a:t>
            </a:r>
            <a:r>
              <a:rPr lang="lt-LT" sz="2000" dirty="0" err="1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Times New Roman"/>
              </a:rPr>
              <a:t>trispalvis</a:t>
            </a:r>
            <a:r>
              <a:rPr lang="lt-LT" sz="20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Times New Roman"/>
              </a:rPr>
              <a:t> meniu – projekto ,,Sveikesnės mitybos link“ dalis. </a:t>
            </a:r>
            <a:br>
              <a:rPr lang="lt-LT" sz="20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Times New Roman"/>
              </a:rPr>
            </a:br>
            <a:r>
              <a:rPr lang="lt-LT" sz="2000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Times New Roman"/>
              </a:rPr>
              <a:t>Minėdami Vasario 16-ąją, </a:t>
            </a:r>
            <a:r>
              <a:rPr lang="lt-LT" sz="20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Times New Roman"/>
              </a:rPr>
              <a:t>mokiniai,  kartu su šeimos nariais, gamino ir skanavo šventinius patiekalus.</a:t>
            </a:r>
          </a:p>
          <a:p>
            <a:pPr marL="0" indent="0">
              <a:buNone/>
            </a:pPr>
            <a:endParaRPr lang="lt-LT" sz="2000" dirty="0">
              <a:solidFill>
                <a:schemeClr val="accent2">
                  <a:lumMod val="75000"/>
                </a:schemeClr>
              </a:solidFill>
              <a:latin typeface="Arial Rounded MT Bold" panose="020F0704030504030204" pitchFamily="34" charset="0"/>
              <a:ea typeface="Calibri"/>
              <a:cs typeface="Times New Roman"/>
            </a:endParaRPr>
          </a:p>
          <a:p>
            <a:pPr marL="0" indent="0">
              <a:buNone/>
            </a:pPr>
            <a:endParaRPr lang="lt-LT" sz="2000" dirty="0">
              <a:solidFill>
                <a:schemeClr val="accent2">
                  <a:lumMod val="75000"/>
                </a:schemeClr>
              </a:solidFill>
              <a:latin typeface="Arial Rounded MT Bold" panose="020F0704030504030204" pitchFamily="34" charset="0"/>
              <a:ea typeface="Calibri"/>
              <a:cs typeface="Times New Roman"/>
            </a:endParaRPr>
          </a:p>
          <a:p>
            <a:r>
              <a:rPr lang="lt-LT" sz="2000" b="1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Times New Roman"/>
              </a:rPr>
              <a:t>,,Iššūkis virusams – stiprus imunitetas!“ </a:t>
            </a:r>
            <a:endParaRPr lang="lt-LT" sz="2000" b="1" dirty="0" smtClean="0">
              <a:solidFill>
                <a:schemeClr val="accent2">
                  <a:lumMod val="75000"/>
                </a:schemeClr>
              </a:solidFill>
              <a:latin typeface="Arial Rounded MT Bold" panose="020F0704030504030204" pitchFamily="34" charset="0"/>
              <a:ea typeface="Calibri"/>
              <a:cs typeface="Times New Roman"/>
            </a:endParaRPr>
          </a:p>
          <a:p>
            <a:pPr marL="0" indent="0">
              <a:buNone/>
            </a:pPr>
            <a:r>
              <a:rPr lang="lt-LT" sz="2000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Times New Roman"/>
              </a:rPr>
              <a:t>Kvietėme </a:t>
            </a:r>
            <a:r>
              <a:rPr lang="lt-LT" sz="20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Times New Roman"/>
              </a:rPr>
              <a:t>priminti  vieni kitiems, </a:t>
            </a:r>
            <a:endParaRPr lang="lt-LT" sz="2000" dirty="0" smtClean="0">
              <a:solidFill>
                <a:schemeClr val="accent2">
                  <a:lumMod val="75000"/>
                </a:schemeClr>
              </a:solidFill>
              <a:latin typeface="Arial Rounded MT Bold" panose="020F0704030504030204" pitchFamily="34" charset="0"/>
              <a:ea typeface="Calibri"/>
              <a:cs typeface="Times New Roman"/>
            </a:endParaRPr>
          </a:p>
          <a:p>
            <a:pPr marL="0" indent="0">
              <a:buNone/>
            </a:pPr>
            <a:r>
              <a:rPr lang="lt-LT" sz="2000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Times New Roman"/>
              </a:rPr>
              <a:t>kiek </a:t>
            </a:r>
            <a:r>
              <a:rPr lang="lt-LT" sz="20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Times New Roman"/>
              </a:rPr>
              <a:t>žinome pačių įvairiausių, </a:t>
            </a:r>
            <a:r>
              <a:rPr lang="lt-LT" sz="2000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Times New Roman"/>
              </a:rPr>
              <a:t/>
            </a:r>
            <a:br>
              <a:rPr lang="lt-LT" sz="2000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Times New Roman"/>
              </a:rPr>
            </a:br>
            <a:r>
              <a:rPr lang="lt-LT" sz="2000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Times New Roman"/>
              </a:rPr>
              <a:t>imunitetą </a:t>
            </a:r>
            <a:r>
              <a:rPr lang="lt-LT" sz="20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Times New Roman"/>
              </a:rPr>
              <a:t>stiprinančių būdų – sportas, </a:t>
            </a:r>
            <a:r>
              <a:rPr lang="lt-LT" sz="2000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Times New Roman"/>
              </a:rPr>
              <a:t/>
            </a:r>
            <a:br>
              <a:rPr lang="lt-LT" sz="2000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Times New Roman"/>
              </a:rPr>
            </a:br>
            <a:r>
              <a:rPr lang="lt-LT" sz="2000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Times New Roman"/>
              </a:rPr>
              <a:t>vitaminingas </a:t>
            </a:r>
            <a:r>
              <a:rPr lang="lt-LT" sz="20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Times New Roman"/>
              </a:rPr>
              <a:t>maistas, mėgstama veikla, </a:t>
            </a:r>
            <a:r>
              <a:rPr lang="lt-LT" sz="2000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Times New Roman"/>
              </a:rPr>
              <a:t/>
            </a:r>
            <a:br>
              <a:rPr lang="lt-LT" sz="2000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Times New Roman"/>
              </a:rPr>
            </a:br>
            <a:r>
              <a:rPr lang="lt-LT" sz="2000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Times New Roman"/>
              </a:rPr>
              <a:t>grūdinimasis </a:t>
            </a:r>
            <a:r>
              <a:rPr lang="lt-LT" sz="20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Times New Roman"/>
              </a:rPr>
              <a:t>ir t.t. </a:t>
            </a:r>
            <a:endParaRPr lang="lt-LT" sz="2000" dirty="0" smtClean="0">
              <a:solidFill>
                <a:schemeClr val="accent2">
                  <a:lumMod val="75000"/>
                </a:schemeClr>
              </a:solidFill>
              <a:latin typeface="Arial Rounded MT Bold" panose="020F0704030504030204" pitchFamily="34" charset="0"/>
              <a:ea typeface="Calibri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16632"/>
            <a:ext cx="1422500" cy="142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9" t="18845" r="33494" b="17330"/>
          <a:stretch/>
        </p:blipFill>
        <p:spPr bwMode="auto">
          <a:xfrm>
            <a:off x="2483768" y="5373216"/>
            <a:ext cx="2136142" cy="124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721" y="3068950"/>
            <a:ext cx="2671501" cy="376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703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pattFill prst="pct90">
            <a:fgClr>
              <a:schemeClr val="bg1"/>
            </a:fgClr>
            <a:bgClr>
              <a:schemeClr val="accent2"/>
            </a:bgClr>
          </a:pattFill>
        </p:spPr>
        <p:txBody>
          <a:bodyPr/>
          <a:lstStyle/>
          <a:p>
            <a:pPr marL="0" indent="0" algn="ctr">
              <a:buNone/>
            </a:pPr>
            <a:r>
              <a:rPr lang="lt-LT" dirty="0" smtClean="0">
                <a:solidFill>
                  <a:schemeClr val="accent2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lt-LT" sz="2400" b="1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2G klasės gimnazistai su anglų kalbos mokytoja paminėjo </a:t>
            </a:r>
          </a:p>
          <a:p>
            <a:pPr marL="0" indent="0" algn="ctr">
              <a:buNone/>
            </a:pPr>
            <a:r>
              <a:rPr lang="lt-LT" sz="2400" b="1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S</a:t>
            </a:r>
            <a:r>
              <a:rPr lang="lt-LT" sz="2400" b="1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augesnio </a:t>
            </a:r>
            <a:r>
              <a:rPr lang="lt-LT" sz="2400" b="1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i</a:t>
            </a:r>
            <a:r>
              <a:rPr lang="lt-LT" sz="2400" b="1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nterneto </a:t>
            </a:r>
            <a:r>
              <a:rPr lang="lt-LT" sz="2400" b="1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dieną </a:t>
            </a:r>
            <a:endParaRPr lang="lt-LT" b="1" dirty="0">
              <a:solidFill>
                <a:schemeClr val="accent2">
                  <a:lumMod val="75000"/>
                </a:schemeClr>
              </a:solidFill>
              <a:latin typeface="Arial Rounded MT Bold" panose="020F0704030504030204" pitchFamily="34" charset="0"/>
            </a:endParaRPr>
          </a:p>
          <a:p>
            <a:pPr marL="0" indent="0" algn="just">
              <a:buNone/>
            </a:pPr>
            <a:r>
              <a:rPr lang="lt-LT" sz="20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T</a:t>
            </a:r>
            <a:r>
              <a:rPr lang="lt-LT" sz="2000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ikslas </a:t>
            </a:r>
            <a:r>
              <a:rPr lang="lt-LT" sz="20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– atkreipti dėmesį į aktualius skaitmeninius iššūkius, skatinti </a:t>
            </a:r>
            <a:r>
              <a:rPr lang="lt-LT" sz="2000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saugesnį naudojimąsi </a:t>
            </a:r>
            <a:r>
              <a:rPr lang="lt-LT" sz="20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internetu ir skaitmeninėmis technologijomis. </a:t>
            </a:r>
            <a:r>
              <a:rPr lang="lt-LT" sz="2000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 Kūrybiniai gimnazistų sprendimai...</a:t>
            </a:r>
          </a:p>
          <a:p>
            <a:pPr marL="0" indent="0" algn="just">
              <a:buNone/>
            </a:pPr>
            <a:endParaRPr lang="lt-LT" dirty="0">
              <a:solidFill>
                <a:schemeClr val="accent2"/>
              </a:solidFill>
            </a:endParaRPr>
          </a:p>
        </p:txBody>
      </p:sp>
      <p:pic>
        <p:nvPicPr>
          <p:cNvPr id="11267" name="Picture 3" descr="C:\Users\Guest\Desktop\3fa679827f993977bb33c56df6e7ea5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36912"/>
            <a:ext cx="8064773" cy="399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47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0" y="0"/>
            <a:ext cx="9144000" cy="7533456"/>
          </a:xfrm>
          <a:pattFill prst="pct90">
            <a:fgClr>
              <a:schemeClr val="bg1"/>
            </a:fgClr>
            <a:bgClr>
              <a:schemeClr val="accent2"/>
            </a:bgClr>
          </a:pattFill>
        </p:spPr>
        <p:txBody>
          <a:bodyPr/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lt-LT" dirty="0" smtClean="0">
              <a:ea typeface="Calibri"/>
              <a:cs typeface="Times New Roman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lt-LT" sz="2400" dirty="0" err="1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Times New Roman"/>
              </a:rPr>
              <a:t>Artėtant</a:t>
            </a:r>
            <a:r>
              <a:rPr lang="lt-LT" sz="2400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Times New Roman"/>
              </a:rPr>
              <a:t> </a:t>
            </a:r>
            <a:r>
              <a:rPr lang="lt-LT" sz="24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Times New Roman"/>
              </a:rPr>
              <a:t>gražiausiai pavasario šventei - Velykoms, mūsų gimnazija </a:t>
            </a:r>
            <a:r>
              <a:rPr lang="lt-LT" sz="2400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Times New Roman"/>
              </a:rPr>
              <a:t> pasipuošė...</a:t>
            </a:r>
            <a:endParaRPr lang="lt-LT" sz="2400" dirty="0">
              <a:solidFill>
                <a:schemeClr val="accent2">
                  <a:lumMod val="75000"/>
                </a:schemeClr>
              </a:solidFill>
              <a:latin typeface="Arial Rounded MT Bold" panose="020F0704030504030204" pitchFamily="34" charset="0"/>
              <a:ea typeface="Calibri"/>
              <a:cs typeface="Times New Roman"/>
            </a:endParaRPr>
          </a:p>
          <a:p>
            <a:pPr marL="0" indent="0">
              <a:buNone/>
            </a:pPr>
            <a:endParaRPr lang="lt-LT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67" y="2040066"/>
            <a:ext cx="2967159" cy="39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030" y="1967671"/>
            <a:ext cx="2912484" cy="3939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149080"/>
            <a:ext cx="2214246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247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pattFill prst="pct90">
            <a:fgClr>
              <a:schemeClr val="bg1"/>
            </a:fgClr>
            <a:bgClr>
              <a:schemeClr val="accent2"/>
            </a:bgClr>
          </a:pattFill>
        </p:spPr>
        <p:txBody>
          <a:bodyPr/>
          <a:lstStyle/>
          <a:p>
            <a:pPr marL="0" lvl="0" indent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lt-LT" sz="1800" b="1" dirty="0" smtClean="0">
              <a:solidFill>
                <a:srgbClr val="C0504D"/>
              </a:solidFill>
              <a:ea typeface="Calibri"/>
              <a:cs typeface="Times New Roman"/>
            </a:endParaRPr>
          </a:p>
          <a:p>
            <a:pPr marL="0" lvl="0" indent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lt-LT" sz="1800" b="1" dirty="0" smtClean="0">
                <a:solidFill>
                  <a:srgbClr val="C0504D"/>
                </a:solidFill>
                <a:ea typeface="Calibri"/>
                <a:cs typeface="Times New Roman"/>
              </a:rPr>
              <a:t>O Į VASARĄ ,  </a:t>
            </a:r>
            <a:r>
              <a:rPr lang="lt-LT" sz="1800" b="1" dirty="0">
                <a:solidFill>
                  <a:srgbClr val="C0504D"/>
                </a:solidFill>
                <a:ea typeface="Calibri"/>
                <a:cs typeface="Times New Roman"/>
              </a:rPr>
              <a:t>KAIP VISADA </a:t>
            </a:r>
            <a:r>
              <a:rPr lang="lt-LT" sz="1800" b="1" dirty="0" smtClean="0">
                <a:solidFill>
                  <a:srgbClr val="C0504D"/>
                </a:solidFill>
                <a:ea typeface="Calibri"/>
                <a:cs typeface="Times New Roman"/>
              </a:rPr>
              <a:t>, SU </a:t>
            </a:r>
            <a:r>
              <a:rPr lang="lt-LT" sz="1800" b="1" dirty="0">
                <a:solidFill>
                  <a:srgbClr val="C0504D"/>
                </a:solidFill>
                <a:ea typeface="Calibri"/>
                <a:cs typeface="Times New Roman"/>
              </a:rPr>
              <a:t>,,POEZIJOS VASARĖLE“...</a:t>
            </a:r>
          </a:p>
          <a:p>
            <a:pPr marL="0" indent="0">
              <a:buNone/>
            </a:pPr>
            <a:endParaRPr lang="lt-LT" dirty="0" smtClean="0">
              <a:solidFill>
                <a:srgbClr val="000000"/>
              </a:solidFill>
              <a:latin typeface="Arial"/>
              <a:ea typeface="Calibri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230313"/>
            <a:ext cx="8572500" cy="439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84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pattFill prst="pct90">
            <a:fgClr>
              <a:schemeClr val="bg1"/>
            </a:fgClr>
            <a:bgClr>
              <a:schemeClr val="accent2"/>
            </a:bgClr>
          </a:pattFill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lt-LT" dirty="0" smtClean="0"/>
          </a:p>
          <a:p>
            <a:pPr marL="0" indent="0" algn="ctr">
              <a:buNone/>
            </a:pPr>
            <a:endParaRPr lang="lt-LT" dirty="0"/>
          </a:p>
          <a:p>
            <a:pPr marL="0" indent="0" algn="ctr">
              <a:buNone/>
            </a:pPr>
            <a:endParaRPr lang="lt-LT" dirty="0" smtClean="0"/>
          </a:p>
          <a:p>
            <a:pPr marL="0" indent="0" algn="ctr">
              <a:buNone/>
            </a:pPr>
            <a:endParaRPr lang="lt-LT" dirty="0"/>
          </a:p>
          <a:p>
            <a:pPr marL="0" indent="0" algn="ctr">
              <a:buNone/>
            </a:pPr>
            <a:endParaRPr lang="lt-LT" dirty="0" smtClean="0"/>
          </a:p>
          <a:p>
            <a:pPr marL="0" indent="0" algn="ctr">
              <a:buNone/>
            </a:pPr>
            <a:endParaRPr lang="lt-LT" dirty="0"/>
          </a:p>
          <a:p>
            <a:pPr marL="0" indent="0" algn="ctr">
              <a:buNone/>
            </a:pPr>
            <a:endParaRPr lang="lt-LT" dirty="0" smtClean="0"/>
          </a:p>
          <a:p>
            <a:pPr marL="0" indent="0" algn="ctr">
              <a:buNone/>
            </a:pPr>
            <a:endParaRPr lang="lt-LT" dirty="0"/>
          </a:p>
          <a:p>
            <a:pPr marL="0" indent="0" algn="ctr">
              <a:buNone/>
            </a:pPr>
            <a:endParaRPr lang="lt-LT" dirty="0" smtClean="0"/>
          </a:p>
          <a:p>
            <a:pPr marL="0" indent="0" algn="ctr">
              <a:buNone/>
            </a:pPr>
            <a:endParaRPr lang="lt-LT" dirty="0"/>
          </a:p>
          <a:p>
            <a:pPr marL="0" indent="0" algn="ctr">
              <a:buNone/>
            </a:pPr>
            <a:r>
              <a:rPr lang="lt-LT" sz="2000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Su naujai įgytomis žiniomis, gražiu vidiniu užsispyrimu ir valios ištverme daug gali nuveikti kiekvienas žmogus...</a:t>
            </a:r>
            <a:endParaRPr lang="lt-LT" dirty="0" smtClean="0">
              <a:latin typeface="Arial Rounded MT Bold" panose="020F070403050403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1065512"/>
            <a:ext cx="7271717" cy="482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75" y="260648"/>
            <a:ext cx="1365250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112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pattFill prst="pct90">
            <a:fgClr>
              <a:schemeClr val="bg1"/>
            </a:fgClr>
            <a:bgClr>
              <a:schemeClr val="accent2"/>
            </a:bgClr>
          </a:patt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lt-LT" b="1" dirty="0" smtClean="0">
                <a:solidFill>
                  <a:schemeClr val="accent2"/>
                </a:solidFill>
                <a:latin typeface="Imprint MT Shadow" panose="04020605060303030202" pitchFamily="82" charset="0"/>
              </a:rPr>
              <a:t/>
            </a:r>
            <a:br>
              <a:rPr lang="lt-LT" b="1" dirty="0" smtClean="0">
                <a:solidFill>
                  <a:schemeClr val="accent2"/>
                </a:solidFill>
                <a:latin typeface="Imprint MT Shadow" panose="04020605060303030202" pitchFamily="82" charset="0"/>
              </a:rPr>
            </a:br>
            <a:r>
              <a:rPr lang="lt-LT" sz="2400" b="1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Veikdami sveikatos labui mokomės:</a:t>
            </a:r>
            <a:endParaRPr lang="en-GB" sz="2400" b="1" dirty="0" smtClean="0">
              <a:solidFill>
                <a:schemeClr val="accent2">
                  <a:lumMod val="75000"/>
                </a:schemeClr>
              </a:solidFill>
              <a:latin typeface="Arial Rounded MT Bold" panose="020F0704030504030204" pitchFamily="34" charset="0"/>
            </a:endParaRPr>
          </a:p>
          <a:p>
            <a:pPr marL="0" indent="0" algn="ctr">
              <a:buNone/>
            </a:pPr>
            <a:endParaRPr lang="lt-LT" sz="2400" b="1" dirty="0">
              <a:solidFill>
                <a:schemeClr val="accent2">
                  <a:lumMod val="75000"/>
                </a:schemeClr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lt-LT" sz="2400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lt-LT" sz="24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savarankiškai ir atsakingai veikti,</a:t>
            </a:r>
          </a:p>
          <a:p>
            <a:pPr algn="ctr"/>
            <a:r>
              <a:rPr lang="lt-LT" sz="2400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vieni </a:t>
            </a:r>
            <a:r>
              <a:rPr lang="lt-LT" sz="24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ir drauge su kitais mokytis bei pasiekti mokymosi rezultatų,</a:t>
            </a:r>
          </a:p>
          <a:p>
            <a:pPr algn="ctr"/>
            <a:r>
              <a:rPr lang="lt-LT" sz="2400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ginti </a:t>
            </a:r>
            <a:r>
              <a:rPr lang="lt-LT" sz="24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savo nuomonę ir gerbti kitų nuomonę,</a:t>
            </a:r>
          </a:p>
          <a:p>
            <a:pPr algn="ctr"/>
            <a:r>
              <a:rPr lang="lt-LT" sz="2400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lavinti savo </a:t>
            </a:r>
            <a:r>
              <a:rPr lang="lt-LT" sz="24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gebėjimą suvokti, jausti bei reikšti mintis </a:t>
            </a:r>
            <a:r>
              <a:rPr lang="lt-LT" sz="2400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ir jausmus</a:t>
            </a:r>
            <a:r>
              <a:rPr lang="lt-LT" sz="24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,</a:t>
            </a:r>
          </a:p>
          <a:p>
            <a:pPr algn="ctr"/>
            <a:r>
              <a:rPr lang="lt-LT" sz="2400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išmokti sportuoti, </a:t>
            </a:r>
            <a:r>
              <a:rPr lang="lt-LT" sz="24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sveikai maitintis ir </a:t>
            </a:r>
            <a:endParaRPr lang="en-GB" sz="2400" dirty="0" smtClean="0">
              <a:solidFill>
                <a:schemeClr val="accent2">
                  <a:lumMod val="75000"/>
                </a:schemeClr>
              </a:solidFill>
              <a:latin typeface="Arial Rounded MT Bold" panose="020F0704030504030204" pitchFamily="34" charset="0"/>
            </a:endParaRPr>
          </a:p>
          <a:p>
            <a:pPr marL="0" indent="0" algn="ctr">
              <a:buNone/>
            </a:pPr>
            <a:r>
              <a:rPr lang="lt-LT" sz="2400" b="1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sveikai gyventi</a:t>
            </a:r>
            <a:r>
              <a:rPr lang="en-GB" sz="2400" b="1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!</a:t>
            </a:r>
            <a:endParaRPr lang="lt-LT" sz="2400" b="1" dirty="0">
              <a:solidFill>
                <a:schemeClr val="accent2">
                  <a:lumMod val="75000"/>
                </a:schemeClr>
              </a:solidFill>
              <a:latin typeface="Arial Rounded MT Bold" panose="020F0704030504030204" pitchFamily="34" charset="0"/>
            </a:endParaRPr>
          </a:p>
          <a:p>
            <a:endParaRPr lang="lt-LT" sz="2400" dirty="0" smtClean="0">
              <a:solidFill>
                <a:schemeClr val="accent2"/>
              </a:solidFill>
              <a:latin typeface="Imprint MT Shadow" panose="04020605060303030202" pitchFamily="82" charset="0"/>
            </a:endParaRPr>
          </a:p>
          <a:p>
            <a:endParaRPr lang="lt-LT" sz="2400" dirty="0" smtClean="0">
              <a:solidFill>
                <a:schemeClr val="accent2"/>
              </a:solidFill>
              <a:latin typeface="Imprint MT Shadow" panose="04020605060303030202" pitchFamily="82" charset="0"/>
            </a:endParaRPr>
          </a:p>
          <a:p>
            <a:pPr marL="0" indent="0" algn="ctr">
              <a:buNone/>
            </a:pPr>
            <a:r>
              <a:rPr lang="lt-LT" sz="1600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Veiklų sklaida Josvainių gimnazijos interneto </a:t>
            </a:r>
            <a:r>
              <a:rPr lang="lt-LT" sz="16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svetainėje </a:t>
            </a:r>
            <a:r>
              <a:rPr lang="lt-LT" sz="16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hlinkClick r:id="rId2"/>
              </a:rPr>
              <a:t>https://josvainiugimnazija.lt</a:t>
            </a:r>
            <a:r>
              <a:rPr lang="lt-LT" sz="1600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hlinkClick r:id="rId2"/>
              </a:rPr>
              <a:t>/</a:t>
            </a:r>
            <a:r>
              <a:rPr lang="lt-LT" sz="1600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 , </a:t>
            </a:r>
            <a:r>
              <a:rPr lang="lt-LT" sz="1600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Josvainių gimnazijos Mokinių </a:t>
            </a:r>
            <a:r>
              <a:rPr lang="lt-LT" sz="16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tarybos  </a:t>
            </a:r>
            <a:r>
              <a:rPr lang="lt-LT" sz="16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hlinkClick r:id="rId3"/>
              </a:rPr>
              <a:t>https://www.facebook.com/JGMT15</a:t>
            </a:r>
            <a:r>
              <a:rPr lang="lt-LT" sz="1600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hlinkClick r:id="rId3"/>
              </a:rPr>
              <a:t>/</a:t>
            </a:r>
            <a:r>
              <a:rPr lang="lt-LT" sz="1600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 ir </a:t>
            </a:r>
            <a:r>
              <a:rPr lang="lt-LT" sz="1600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Josvainių gimnazijos </a:t>
            </a:r>
            <a:r>
              <a:rPr lang="lt-LT" sz="16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hlinkClick r:id="rId4"/>
              </a:rPr>
              <a:t>https://</a:t>
            </a:r>
            <a:r>
              <a:rPr lang="lt-LT" sz="1600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hlinkClick r:id="rId4"/>
              </a:rPr>
              <a:t>www.facebook.com/Josvaini%C5%B3-gimnazija-219081471627340</a:t>
            </a:r>
            <a:r>
              <a:rPr lang="lt-LT" sz="1600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  </a:t>
            </a:r>
            <a:r>
              <a:rPr lang="lt-LT" sz="1600" dirty="0" err="1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facebook</a:t>
            </a:r>
            <a:r>
              <a:rPr lang="lt-LT" sz="1600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lt-LT" sz="1600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socialiniuose tinkluose</a:t>
            </a:r>
            <a:endParaRPr lang="lt-LT" sz="1600" dirty="0">
              <a:solidFill>
                <a:schemeClr val="accent2">
                  <a:lumMod val="75000"/>
                </a:schemeClr>
              </a:solidFill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lt-LT" sz="2000" dirty="0">
              <a:solidFill>
                <a:schemeClr val="accent2">
                  <a:lumMod val="75000"/>
                </a:schemeClr>
              </a:solidFill>
              <a:latin typeface="Imprint MT Shadow" panose="0402060506030303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4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pattFill prst="pct90">
            <a:fgClr>
              <a:schemeClr val="bg1"/>
            </a:fgClr>
            <a:bgClr>
              <a:schemeClr val="accent2"/>
            </a:bgClr>
          </a:pattFill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lt-LT" b="1" dirty="0" smtClean="0">
              <a:solidFill>
                <a:schemeClr val="accent2"/>
              </a:solidFill>
              <a:latin typeface="Imprint MT Shadow" panose="04020605060303030202" pitchFamily="82" charset="0"/>
            </a:endParaRPr>
          </a:p>
          <a:p>
            <a:pPr marL="0" indent="0" algn="ctr">
              <a:buNone/>
            </a:pPr>
            <a:r>
              <a:rPr lang="lt-LT" sz="24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/>
            </a:r>
            <a:br>
              <a:rPr lang="lt-LT" sz="24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</a:br>
            <a:r>
              <a:rPr lang="lt-LT" sz="17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Sveikatingumo renginių organizatoriai</a:t>
            </a:r>
          </a:p>
          <a:p>
            <a:pPr marL="0" indent="0" algn="ctr">
              <a:buNone/>
            </a:pPr>
            <a:r>
              <a:rPr lang="lt-LT" sz="1700" u="sng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Mokytojai – koordinatoriai:</a:t>
            </a:r>
          </a:p>
          <a:p>
            <a:pPr marL="0" indent="0" algn="ctr">
              <a:buNone/>
            </a:pPr>
            <a:r>
              <a:rPr lang="lt-LT" sz="17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Gitana </a:t>
            </a:r>
            <a:r>
              <a:rPr lang="lt-LT" sz="1700" dirty="0" err="1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Jurgelevičienė</a:t>
            </a:r>
            <a:r>
              <a:rPr lang="lt-LT" sz="17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, </a:t>
            </a:r>
            <a:r>
              <a:rPr lang="lt-LT" sz="1700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fizinio ugdymo</a:t>
            </a:r>
            <a:r>
              <a:rPr lang="lt-LT" sz="1700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lt-LT" sz="17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mokytoja ekspertė</a:t>
            </a:r>
            <a:br>
              <a:rPr lang="lt-LT" sz="17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</a:br>
            <a:r>
              <a:rPr lang="lt-LT" sz="17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Virginija </a:t>
            </a:r>
            <a:r>
              <a:rPr lang="lt-LT" sz="1700" dirty="0" err="1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Šilkaitienė</a:t>
            </a:r>
            <a:r>
              <a:rPr lang="lt-LT" sz="17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, technologijų mokytoja metodininkė</a:t>
            </a:r>
            <a:br>
              <a:rPr lang="lt-LT" sz="17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</a:br>
            <a:r>
              <a:rPr lang="lt-LT" sz="17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Laura </a:t>
            </a:r>
            <a:r>
              <a:rPr lang="lt-LT" sz="1700" dirty="0" err="1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Kudabaitė</a:t>
            </a:r>
            <a:r>
              <a:rPr lang="lt-LT" sz="17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,  sveikatos priežiūros specialistė</a:t>
            </a:r>
            <a:br>
              <a:rPr lang="lt-LT" sz="17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</a:br>
            <a:r>
              <a:rPr lang="lt-LT" sz="1700" dirty="0" err="1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Skaidrūnė</a:t>
            </a:r>
            <a:r>
              <a:rPr lang="lt-LT" sz="17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 </a:t>
            </a:r>
            <a:r>
              <a:rPr lang="lt-LT" sz="1700" dirty="0" err="1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Vyšniauskienė</a:t>
            </a:r>
            <a:r>
              <a:rPr lang="lt-LT" sz="17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, biologijos mokytoja </a:t>
            </a:r>
            <a:r>
              <a:rPr lang="lt-LT" sz="1700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metodininkė</a:t>
            </a:r>
            <a:br>
              <a:rPr lang="lt-LT" sz="1700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</a:br>
            <a:r>
              <a:rPr lang="lt-LT" sz="1700" dirty="0" err="1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Sniežana</a:t>
            </a:r>
            <a:r>
              <a:rPr lang="lt-LT" sz="1700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 Slavinskienė, anglų kalbos </a:t>
            </a:r>
            <a:r>
              <a:rPr lang="lt-LT" sz="1700" dirty="0" err="1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mokytojametodininkė</a:t>
            </a:r>
            <a:endParaRPr lang="lt-LT" sz="1700" dirty="0" smtClean="0">
              <a:solidFill>
                <a:schemeClr val="accent2">
                  <a:lumMod val="75000"/>
                </a:schemeClr>
              </a:solidFill>
              <a:latin typeface="Arial Rounded MT Bold" panose="020F0704030504030204" pitchFamily="34" charset="0"/>
            </a:endParaRPr>
          </a:p>
          <a:p>
            <a:pPr marL="0" indent="0" algn="ctr">
              <a:buNone/>
            </a:pPr>
            <a:r>
              <a:rPr lang="lt-LT" sz="1700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Onutė </a:t>
            </a:r>
            <a:r>
              <a:rPr lang="lt-LT" sz="1700" dirty="0" err="1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Jačiunskienė</a:t>
            </a:r>
            <a:r>
              <a:rPr lang="lt-LT" sz="1700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, lietuvių kalbos mokytoja metodininkė</a:t>
            </a:r>
            <a:endParaRPr lang="lt-LT" sz="1700" dirty="0" smtClean="0">
              <a:solidFill>
                <a:schemeClr val="accent2">
                  <a:lumMod val="75000"/>
                </a:schemeClr>
              </a:solidFill>
              <a:latin typeface="Arial Rounded MT Bold" panose="020F0704030504030204" pitchFamily="34" charset="0"/>
            </a:endParaRPr>
          </a:p>
          <a:p>
            <a:pPr marL="0" indent="0" algn="ctr">
              <a:buNone/>
            </a:pPr>
            <a:r>
              <a:rPr lang="lt-LT" sz="17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/>
            </a:r>
            <a:br>
              <a:rPr lang="lt-LT" sz="17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</a:br>
            <a:endParaRPr lang="lt-LT" sz="1700" dirty="0">
              <a:solidFill>
                <a:schemeClr val="accent2">
                  <a:lumMod val="75000"/>
                </a:schemeClr>
              </a:solidFill>
              <a:latin typeface="Arial Rounded MT Bold" panose="020F0704030504030204" pitchFamily="34" charset="0"/>
            </a:endParaRPr>
          </a:p>
          <a:p>
            <a:pPr marL="0" indent="0" algn="ctr">
              <a:buNone/>
            </a:pPr>
            <a:r>
              <a:rPr lang="lt-LT" sz="1700" u="sng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Mokinių  savivaldos atstovai: </a:t>
            </a:r>
          </a:p>
          <a:p>
            <a:pPr marL="0" indent="0" algn="ctr">
              <a:buNone/>
            </a:pPr>
            <a:r>
              <a:rPr lang="lt-LT" sz="17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Gertis Liutkevičius,4G, mokinių tarybos pirmininkas</a:t>
            </a:r>
            <a:br>
              <a:rPr lang="lt-LT" sz="17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</a:br>
            <a:r>
              <a:rPr lang="lt-LT" sz="17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Ugnė Šaduikytė,2G,  mokinių tarybos pirmininko pavaduotoja</a:t>
            </a:r>
            <a:br>
              <a:rPr lang="lt-LT" sz="17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</a:br>
            <a:r>
              <a:rPr lang="lt-LT" sz="17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Emilija Ragaišytė,2G,  mokinių tarybos </a:t>
            </a:r>
            <a:r>
              <a:rPr lang="lt-LT" sz="1700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narė</a:t>
            </a:r>
            <a:br>
              <a:rPr lang="lt-LT" sz="1700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</a:br>
            <a:r>
              <a:rPr lang="lt-LT" sz="1700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Greta  Januškevičiūtė, mokinių tarybos narė</a:t>
            </a:r>
            <a:endParaRPr lang="lt-LT" sz="1700" dirty="0">
              <a:solidFill>
                <a:schemeClr val="accent2">
                  <a:lumMod val="75000"/>
                </a:schemeClr>
              </a:solidFill>
              <a:latin typeface="Arial Rounded MT Bold" panose="020F0704030504030204" pitchFamily="34" charset="0"/>
            </a:endParaRPr>
          </a:p>
          <a:p>
            <a:pPr marL="0" indent="0" algn="ctr">
              <a:buNone/>
            </a:pPr>
            <a:endParaRPr lang="lt-LT" sz="1700" dirty="0">
              <a:solidFill>
                <a:schemeClr val="accent2">
                  <a:lumMod val="75000"/>
                </a:schemeClr>
              </a:solidFill>
              <a:latin typeface="Arial Rounded MT Bold" panose="020F0704030504030204" pitchFamily="34" charset="0"/>
            </a:endParaRPr>
          </a:p>
          <a:p>
            <a:pPr marL="0" indent="0" algn="ctr">
              <a:buNone/>
            </a:pPr>
            <a:endParaRPr lang="lt-LT" dirty="0" smtClean="0">
              <a:solidFill>
                <a:schemeClr val="accent2">
                  <a:lumMod val="75000"/>
                </a:schemeClr>
              </a:solidFill>
              <a:latin typeface="Arial Rounded MT Bold" panose="020F0704030504030204" pitchFamily="34" charset="0"/>
            </a:endParaRPr>
          </a:p>
          <a:p>
            <a:pPr marL="0" indent="0" algn="ctr">
              <a:buNone/>
            </a:pPr>
            <a:endParaRPr lang="lt-LT" dirty="0">
              <a:solidFill>
                <a:schemeClr val="accent2">
                  <a:lumMod val="75000"/>
                </a:schemeClr>
              </a:solidFill>
              <a:latin typeface="Arial Rounded MT Bold" panose="020F0704030504030204" pitchFamily="34" charset="0"/>
            </a:endParaRPr>
          </a:p>
          <a:p>
            <a:pPr marL="0" indent="0" algn="ctr">
              <a:buNone/>
            </a:pPr>
            <a:endParaRPr lang="lt-LT" dirty="0" smtClean="0">
              <a:solidFill>
                <a:schemeClr val="accent2">
                  <a:lumMod val="75000"/>
                </a:schemeClr>
              </a:solidFill>
              <a:latin typeface="Arial Rounded MT Bold" panose="020F0704030504030204" pitchFamily="34" charset="0"/>
            </a:endParaRPr>
          </a:p>
          <a:p>
            <a:pPr marL="0" indent="0" algn="ctr">
              <a:buNone/>
            </a:pPr>
            <a:endParaRPr lang="lt-LT" dirty="0">
              <a:solidFill>
                <a:schemeClr val="accent2">
                  <a:lumMod val="75000"/>
                </a:schemeClr>
              </a:solidFill>
              <a:latin typeface="Arial Rounded MT Bold" panose="020F0704030504030204" pitchFamily="34" charset="0"/>
            </a:endParaRPr>
          </a:p>
          <a:p>
            <a:pPr marL="0" indent="0" algn="ctr">
              <a:buNone/>
            </a:pPr>
            <a:endParaRPr lang="lt-LT" dirty="0" smtClean="0">
              <a:solidFill>
                <a:schemeClr val="accent2">
                  <a:lumMod val="75000"/>
                </a:schemeClr>
              </a:solidFill>
              <a:latin typeface="Arial Rounded MT Bold" panose="020F0704030504030204" pitchFamily="34" charset="0"/>
            </a:endParaRPr>
          </a:p>
          <a:p>
            <a:pPr marL="0" indent="0" algn="ctr">
              <a:buNone/>
            </a:pPr>
            <a:endParaRPr lang="lt-LT" dirty="0" smtClean="0">
              <a:solidFill>
                <a:schemeClr val="accent2">
                  <a:lumMod val="75000"/>
                </a:schemeClr>
              </a:solidFill>
              <a:latin typeface="Arial Rounded MT Bold" panose="020F0704030504030204" pitchFamily="34" charset="0"/>
            </a:endParaRPr>
          </a:p>
          <a:p>
            <a:pPr marL="0" indent="0" algn="ctr">
              <a:buNone/>
            </a:pPr>
            <a:r>
              <a:rPr lang="lt-LT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2021</a:t>
            </a:r>
            <a:endParaRPr lang="lt-LT" dirty="0">
              <a:solidFill>
                <a:schemeClr val="accent2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8196" name="Picture 4" descr="C:\Users\Guest\Desktop\SANDRAI\Sveikatiada logo PNG (1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45224"/>
            <a:ext cx="938659" cy="93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562" y="3567051"/>
            <a:ext cx="1204508" cy="1204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187"/>
            <a:ext cx="1822450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43511"/>
            <a:ext cx="1193725" cy="968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750" y="5013176"/>
            <a:ext cx="1613198" cy="1613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878" y="4836771"/>
            <a:ext cx="1860798" cy="1042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133532"/>
            <a:ext cx="1931913" cy="1224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657" y="3513214"/>
            <a:ext cx="1420715" cy="799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634" y="429295"/>
            <a:ext cx="916628" cy="786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5" name="Picture 1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660" y="3160150"/>
            <a:ext cx="824790" cy="1009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840" y="2269077"/>
            <a:ext cx="11223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788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pattFill prst="pct90">
            <a:fgClr>
              <a:schemeClr val="bg1"/>
            </a:fgClr>
            <a:bgClr>
              <a:schemeClr val="accent2"/>
            </a:bgClr>
          </a:pattFill>
        </p:spPr>
        <p:txBody>
          <a:bodyPr/>
          <a:lstStyle/>
          <a:p>
            <a:endParaRPr lang="lt-LT" sz="2800" b="1" dirty="0" smtClean="0">
              <a:solidFill>
                <a:schemeClr val="accent2">
                  <a:lumMod val="75000"/>
                </a:schemeClr>
              </a:solidFill>
              <a:latin typeface="Imprint MT Shadow" panose="04020605060303030202" pitchFamily="82" charset="0"/>
              <a:ea typeface="+mj-ea"/>
              <a:cs typeface="+mj-cs"/>
            </a:endParaRPr>
          </a:p>
          <a:p>
            <a:pPr marL="0" indent="0" algn="ctr">
              <a:buNone/>
            </a:pPr>
            <a:r>
              <a:rPr lang="lt-LT" sz="2400" b="1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+mj-ea"/>
                <a:cs typeface="+mj-cs"/>
              </a:rPr>
              <a:t>2020-2021</a:t>
            </a:r>
            <a:r>
              <a:rPr lang="lt-LT" sz="2400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+mj-ea"/>
                <a:cs typeface="+mj-cs"/>
              </a:rPr>
              <a:t> mokslo metais mūsų  g i m n a z i j a baigė tiesti pirmojo dešimtmečio tiltą. </a:t>
            </a:r>
          </a:p>
          <a:p>
            <a:pPr marL="0" indent="0">
              <a:buNone/>
            </a:pPr>
            <a:endParaRPr lang="lt-LT" sz="2800" dirty="0">
              <a:solidFill>
                <a:schemeClr val="accent2">
                  <a:lumMod val="75000"/>
                </a:schemeClr>
              </a:solidFill>
              <a:latin typeface="Arial Rounded MT Bold" panose="020F0704030504030204" pitchFamily="34" charset="0"/>
              <a:ea typeface="+mj-ea"/>
              <a:cs typeface="+mj-cs"/>
            </a:endParaRPr>
          </a:p>
          <a:p>
            <a:pPr marL="0" indent="0">
              <a:buNone/>
            </a:pPr>
            <a:endParaRPr lang="lt-LT" sz="2800" dirty="0" smtClean="0">
              <a:solidFill>
                <a:schemeClr val="accent2">
                  <a:lumMod val="75000"/>
                </a:schemeClr>
              </a:solidFill>
              <a:latin typeface="Arial Rounded MT Bold" panose="020F0704030504030204" pitchFamily="34" charset="0"/>
              <a:ea typeface="+mj-ea"/>
              <a:cs typeface="+mj-cs"/>
            </a:endParaRPr>
          </a:p>
          <a:p>
            <a:pPr marL="0" indent="0">
              <a:buNone/>
            </a:pPr>
            <a:endParaRPr lang="lt-LT" sz="2800" dirty="0">
              <a:solidFill>
                <a:schemeClr val="accent2">
                  <a:lumMod val="75000"/>
                </a:schemeClr>
              </a:solidFill>
              <a:latin typeface="Arial Rounded MT Bold" panose="020F0704030504030204" pitchFamily="34" charset="0"/>
              <a:ea typeface="+mj-ea"/>
              <a:cs typeface="+mj-cs"/>
            </a:endParaRPr>
          </a:p>
          <a:p>
            <a:pPr marL="0" indent="0">
              <a:buNone/>
            </a:pPr>
            <a:endParaRPr lang="lt-LT" sz="2800" dirty="0" smtClean="0">
              <a:solidFill>
                <a:schemeClr val="accent2">
                  <a:lumMod val="75000"/>
                </a:schemeClr>
              </a:solidFill>
              <a:latin typeface="Arial Rounded MT Bold" panose="020F0704030504030204" pitchFamily="34" charset="0"/>
              <a:ea typeface="+mj-ea"/>
              <a:cs typeface="+mj-cs"/>
            </a:endParaRPr>
          </a:p>
          <a:p>
            <a:pPr marL="0" lvl="0" indent="0" algn="ctr">
              <a:spcBef>
                <a:spcPts val="0"/>
              </a:spcBef>
              <a:buNone/>
            </a:pPr>
            <a:r>
              <a:rPr lang="lt-LT" sz="2400" b="1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I</a:t>
            </a:r>
            <a:r>
              <a:rPr lang="nb-NO" sz="2400" b="1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š praeities </a:t>
            </a:r>
            <a:r>
              <a:rPr lang="nb-NO" sz="24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s</a:t>
            </a:r>
            <a:r>
              <a:rPr lang="lt-LT" sz="24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e</a:t>
            </a:r>
            <a:r>
              <a:rPr lang="nb-NO" sz="24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m</a:t>
            </a:r>
            <a:r>
              <a:rPr lang="lt-LT" sz="2400" dirty="0" err="1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iamės</a:t>
            </a:r>
            <a:r>
              <a:rPr lang="nb-NO" sz="24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 vertingų pamokų</a:t>
            </a:r>
            <a:r>
              <a:rPr lang="lt-LT" sz="24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, 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lt-LT" sz="24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    kurios leidžia geriau orientuotis </a:t>
            </a:r>
            <a:r>
              <a:rPr lang="lt-LT" sz="2400" b="1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dabartyje</a:t>
            </a:r>
            <a:r>
              <a:rPr lang="lt-LT" sz="24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 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lt-LT" sz="24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ir tiesti tiltus </a:t>
            </a:r>
            <a:r>
              <a:rPr lang="lt-LT" sz="2400" b="1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į savo svajones</a:t>
            </a:r>
            <a:r>
              <a:rPr lang="lt-LT" sz="24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, </a:t>
            </a:r>
          </a:p>
          <a:p>
            <a:pPr marL="0" lvl="0" indent="0" algn="ctr">
              <a:spcBef>
                <a:spcPts val="0"/>
              </a:spcBef>
              <a:buNone/>
            </a:pPr>
            <a:r>
              <a:rPr lang="lt-LT" sz="2400" b="1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                                į sveiką ir saugią ateitį...</a:t>
            </a:r>
          </a:p>
          <a:p>
            <a:pPr marL="0" indent="0" algn="ctr">
              <a:buNone/>
            </a:pPr>
            <a:endParaRPr lang="lt-LT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556792"/>
            <a:ext cx="3494087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259445"/>
            <a:ext cx="35306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112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0" y="12398"/>
            <a:ext cx="9144000" cy="6858000"/>
          </a:xfrm>
          <a:pattFill prst="pct90">
            <a:fgClr>
              <a:schemeClr val="bg1"/>
            </a:fgClr>
            <a:bgClr>
              <a:schemeClr val="accent2"/>
            </a:bgClr>
          </a:pattFill>
        </p:spPr>
        <p:txBody>
          <a:bodyPr>
            <a:normAutofit/>
          </a:bodyPr>
          <a:lstStyle/>
          <a:p>
            <a:pPr marL="0" lvl="0" indent="0" algn="ctr">
              <a:lnSpc>
                <a:spcPct val="115000"/>
              </a:lnSpc>
              <a:spcAft>
                <a:spcPts val="1000"/>
              </a:spcAft>
              <a:buNone/>
            </a:pPr>
            <a:endParaRPr lang="lt-LT" sz="2400" b="1" dirty="0" smtClean="0">
              <a:solidFill>
                <a:schemeClr val="accent2"/>
              </a:solidFill>
              <a:latin typeface="Imprint MT Shadow" panose="04020605060303030202" pitchFamily="82" charset="0"/>
              <a:ea typeface="Calibri"/>
              <a:cs typeface="Times New Roman"/>
            </a:endParaRPr>
          </a:p>
          <a:p>
            <a:pPr marL="0" lv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lt-LT" sz="2400" b="1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Times New Roman"/>
              </a:rPr>
              <a:t>2020-2021 </a:t>
            </a:r>
            <a:r>
              <a:rPr lang="lt-LT" sz="2400" b="1" dirty="0" err="1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Times New Roman"/>
              </a:rPr>
              <a:t>m.m</a:t>
            </a:r>
            <a:r>
              <a:rPr lang="lt-LT" sz="2400" b="1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Times New Roman"/>
              </a:rPr>
              <a:t>. </a:t>
            </a:r>
            <a:r>
              <a:rPr lang="lt-LT" sz="2400" b="1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Times New Roman"/>
              </a:rPr>
              <a:t>gimnazijos sveikatos  stiprinimo tikslas </a:t>
            </a:r>
            <a:endParaRPr lang="lt-LT" sz="2400" dirty="0">
              <a:solidFill>
                <a:schemeClr val="accent2">
                  <a:lumMod val="75000"/>
                </a:schemeClr>
              </a:solidFill>
              <a:latin typeface="Arial Rounded MT Bold" panose="020F0704030504030204" pitchFamily="34" charset="0"/>
              <a:ea typeface="Calibri"/>
              <a:cs typeface="Times New Roman"/>
            </a:endParaRPr>
          </a:p>
          <a:p>
            <a:pPr marL="0" lvl="0" indent="0">
              <a:lnSpc>
                <a:spcPct val="115000"/>
              </a:lnSpc>
              <a:buNone/>
            </a:pPr>
            <a:endParaRPr lang="lt-LT" sz="2400" b="1" dirty="0" smtClean="0">
              <a:solidFill>
                <a:schemeClr val="accent2">
                  <a:lumMod val="75000"/>
                </a:schemeClr>
              </a:solidFill>
              <a:latin typeface="Arial Rounded MT Bold" panose="020F0704030504030204" pitchFamily="34" charset="0"/>
              <a:ea typeface="Calibri"/>
              <a:cs typeface="Times New Roman"/>
            </a:endParaRPr>
          </a:p>
          <a:p>
            <a:pPr marL="0" lvl="0" indent="0">
              <a:lnSpc>
                <a:spcPct val="115000"/>
              </a:lnSpc>
              <a:buNone/>
            </a:pPr>
            <a:endParaRPr lang="lt-LT" sz="2400" b="1" dirty="0">
              <a:solidFill>
                <a:schemeClr val="accent2">
                  <a:lumMod val="75000"/>
                </a:schemeClr>
              </a:solidFill>
              <a:latin typeface="Arial Rounded MT Bold" panose="020F0704030504030204" pitchFamily="34" charset="0"/>
              <a:ea typeface="Calibri"/>
              <a:cs typeface="Times New Roman"/>
            </a:endParaRPr>
          </a:p>
          <a:p>
            <a:pPr marL="0" lvl="0" indent="0">
              <a:lnSpc>
                <a:spcPct val="115000"/>
              </a:lnSpc>
              <a:buNone/>
            </a:pPr>
            <a:endParaRPr lang="lt-LT" sz="2400" b="1" dirty="0" smtClean="0">
              <a:solidFill>
                <a:schemeClr val="accent2">
                  <a:lumMod val="75000"/>
                </a:schemeClr>
              </a:solidFill>
              <a:latin typeface="Arial Rounded MT Bold" panose="020F0704030504030204" pitchFamily="34" charset="0"/>
              <a:ea typeface="Calibri"/>
              <a:cs typeface="Times New Roman"/>
            </a:endParaRPr>
          </a:p>
          <a:p>
            <a:pPr marL="0" lvl="0" indent="0">
              <a:lnSpc>
                <a:spcPct val="115000"/>
              </a:lnSpc>
              <a:buNone/>
            </a:pPr>
            <a:endParaRPr lang="lt-LT" sz="2400" b="1" dirty="0" smtClean="0">
              <a:solidFill>
                <a:schemeClr val="accent2">
                  <a:lumMod val="75000"/>
                </a:schemeClr>
              </a:solidFill>
              <a:latin typeface="Arial Rounded MT Bold" panose="020F0704030504030204" pitchFamily="34" charset="0"/>
              <a:ea typeface="Calibri"/>
              <a:cs typeface="Times New Roman"/>
            </a:endParaRPr>
          </a:p>
          <a:p>
            <a:pPr marL="0" lvl="0" indent="0" algn="ctr">
              <a:lnSpc>
                <a:spcPct val="115000"/>
              </a:lnSpc>
              <a:buNone/>
            </a:pPr>
            <a:r>
              <a:rPr lang="lt-LT" sz="2400" b="1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Times New Roman"/>
              </a:rPr>
              <a:t>Per </a:t>
            </a:r>
            <a:r>
              <a:rPr lang="lt-LT" sz="2400" b="1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Times New Roman"/>
              </a:rPr>
              <a:t>formalųjį ir neformalųjį sveikatos ugdymą  </a:t>
            </a:r>
            <a:endParaRPr lang="lt-LT" sz="2400" b="1" dirty="0" smtClean="0">
              <a:solidFill>
                <a:schemeClr val="accent2">
                  <a:lumMod val="75000"/>
                </a:schemeClr>
              </a:solidFill>
              <a:latin typeface="Arial Rounded MT Bold" panose="020F0704030504030204" pitchFamily="34" charset="0"/>
              <a:ea typeface="Calibri"/>
              <a:cs typeface="Times New Roman"/>
            </a:endParaRPr>
          </a:p>
          <a:p>
            <a:pPr marL="0" lvl="0" indent="0" algn="ctr">
              <a:lnSpc>
                <a:spcPct val="115000"/>
              </a:lnSpc>
              <a:buNone/>
            </a:pPr>
            <a:r>
              <a:rPr lang="lt-LT" sz="2400" b="1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Times New Roman"/>
              </a:rPr>
              <a:t>formuojami  </a:t>
            </a:r>
            <a:r>
              <a:rPr lang="lt-LT" sz="2400" b="1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Times New Roman"/>
              </a:rPr>
              <a:t>kasdieniai sveikos  gyvensenos įpročiai, padedantys išsaugoti ir stiprinti sveikatą bei pasirinkti sveikatai palankų </a:t>
            </a:r>
            <a:r>
              <a:rPr lang="lt-LT" sz="2400" b="1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Times New Roman"/>
              </a:rPr>
              <a:t>sprendimą.</a:t>
            </a:r>
            <a:endParaRPr lang="lt-LT" sz="2400" dirty="0">
              <a:solidFill>
                <a:schemeClr val="accent2">
                  <a:lumMod val="75000"/>
                </a:schemeClr>
              </a:solidFill>
              <a:latin typeface="Arial Rounded MT Bold" panose="020F0704030504030204" pitchFamily="34" charset="0"/>
              <a:ea typeface="Calibri"/>
              <a:cs typeface="Times New Roman"/>
            </a:endParaRPr>
          </a:p>
          <a:p>
            <a:endParaRPr lang="lt-LT" sz="2400" dirty="0">
              <a:solidFill>
                <a:schemeClr val="accent2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" name="Struktūrinė schema: perforuota juosta 1"/>
          <p:cNvSpPr/>
          <p:nvPr/>
        </p:nvSpPr>
        <p:spPr>
          <a:xfrm>
            <a:off x="458982" y="1916832"/>
            <a:ext cx="8280920" cy="4176464"/>
          </a:xfrm>
          <a:prstGeom prst="flowChartPunchedTap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4" name="Rėmelis 3"/>
          <p:cNvSpPr/>
          <p:nvPr/>
        </p:nvSpPr>
        <p:spPr>
          <a:xfrm>
            <a:off x="323528" y="437131"/>
            <a:ext cx="8496944" cy="1124744"/>
          </a:xfrm>
          <a:prstGeom prst="fram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47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pattFill prst="pct90">
            <a:fgClr>
              <a:schemeClr val="bg1"/>
            </a:fgClr>
            <a:bgClr>
              <a:schemeClr val="accent2"/>
            </a:bgClr>
          </a:pattFill>
        </p:spPr>
        <p:txBody>
          <a:bodyPr/>
          <a:lstStyle/>
          <a:p>
            <a:pPr marL="0" lvl="0" indent="0" algn="ctr">
              <a:buNone/>
            </a:pPr>
            <a:endParaRPr lang="lt-LT" sz="3600" b="1" dirty="0" smtClean="0">
              <a:solidFill>
                <a:srgbClr val="C0504D"/>
              </a:solidFill>
              <a:latin typeface="Imprint MT Shadow" panose="04020605060303030202" pitchFamily="82" charset="0"/>
            </a:endParaRPr>
          </a:p>
          <a:p>
            <a:pPr marL="0" lvl="0" indent="0" algn="ctr">
              <a:buNone/>
            </a:pPr>
            <a:r>
              <a:rPr lang="lt-LT" b="1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Išsikėlėme paprastą, bet  labai  svarbų klausimą</a:t>
            </a:r>
          </a:p>
          <a:p>
            <a:pPr marL="0" lvl="0" indent="0" algn="ctr">
              <a:buNone/>
            </a:pPr>
            <a:endParaRPr lang="lt-LT" b="1" dirty="0">
              <a:solidFill>
                <a:schemeClr val="accent2">
                  <a:lumMod val="75000"/>
                </a:schemeClr>
              </a:solidFill>
              <a:latin typeface="Arial Rounded MT Bold" panose="020F0704030504030204" pitchFamily="34" charset="0"/>
            </a:endParaRPr>
          </a:p>
          <a:p>
            <a:pPr marL="0" lvl="0" indent="0" algn="ctr">
              <a:buNone/>
            </a:pPr>
            <a:endParaRPr lang="lt-LT" b="1" dirty="0" smtClean="0">
              <a:solidFill>
                <a:schemeClr val="accent2">
                  <a:lumMod val="75000"/>
                </a:schemeClr>
              </a:solidFill>
              <a:latin typeface="Arial Rounded MT Bold" panose="020F0704030504030204" pitchFamily="34" charset="0"/>
            </a:endParaRPr>
          </a:p>
          <a:p>
            <a:pPr marL="0" lvl="0" indent="0" algn="ctr">
              <a:buNone/>
            </a:pPr>
            <a:endParaRPr lang="lt-LT" b="1" dirty="0">
              <a:solidFill>
                <a:schemeClr val="accent2">
                  <a:lumMod val="75000"/>
                </a:schemeClr>
              </a:solidFill>
              <a:latin typeface="Arial Rounded MT Bold" panose="020F0704030504030204" pitchFamily="34" charset="0"/>
            </a:endParaRPr>
          </a:p>
          <a:p>
            <a:pPr marL="0" lvl="0" indent="0" algn="ctr">
              <a:buNone/>
            </a:pPr>
            <a:endParaRPr lang="lt-LT" b="1" dirty="0" smtClean="0">
              <a:solidFill>
                <a:schemeClr val="accent2">
                  <a:lumMod val="75000"/>
                </a:schemeClr>
              </a:solidFill>
              <a:latin typeface="Arial Rounded MT Bold" panose="020F0704030504030204" pitchFamily="34" charset="0"/>
            </a:endParaRPr>
          </a:p>
          <a:p>
            <a:pPr marL="0" lvl="0" indent="0" algn="ctr">
              <a:buNone/>
            </a:pPr>
            <a:r>
              <a:rPr lang="lt-LT" b="1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,,Ką galėtumėte padaryti dėl savo sveikatos?“</a:t>
            </a:r>
          </a:p>
          <a:p>
            <a:pPr marL="0" lvl="0" indent="0" algn="ctr">
              <a:buNone/>
            </a:pPr>
            <a:endParaRPr lang="lt-LT" b="1" dirty="0" smtClean="0">
              <a:solidFill>
                <a:schemeClr val="accent2">
                  <a:lumMod val="75000"/>
                </a:schemeClr>
              </a:solidFill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endParaRPr lang="lt-LT" dirty="0">
              <a:solidFill>
                <a:schemeClr val="accent2">
                  <a:lumMod val="7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988840"/>
            <a:ext cx="2609850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84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pattFill prst="pct90">
            <a:fgClr>
              <a:schemeClr val="bg1"/>
            </a:fgClr>
            <a:bgClr>
              <a:schemeClr val="accent2"/>
            </a:bgClr>
          </a:pattFill>
        </p:spPr>
        <p:txBody>
          <a:bodyPr/>
          <a:lstStyle/>
          <a:p>
            <a:pPr marL="0" lvl="0" indent="0" algn="ctr">
              <a:buNone/>
            </a:pPr>
            <a:endParaRPr lang="lt-LT" b="1" dirty="0" smtClean="0">
              <a:solidFill>
                <a:srgbClr val="C0504D"/>
              </a:solidFill>
              <a:latin typeface="Imprint MT Shadow" panose="04020605060303030202" pitchFamily="82" charset="0"/>
            </a:endParaRPr>
          </a:p>
          <a:p>
            <a:pPr mar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lt-LT" b="1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Times New Roman"/>
              </a:rPr>
              <a:t>Pradėjome </a:t>
            </a:r>
            <a:r>
              <a:rPr lang="lt-LT" b="1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Times New Roman"/>
              </a:rPr>
              <a:t>nuo </a:t>
            </a:r>
            <a:r>
              <a:rPr lang="lt-LT" b="1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Times New Roman"/>
              </a:rPr>
              <a:t>...</a:t>
            </a:r>
            <a:endParaRPr lang="lt-LT" sz="4000" b="1" dirty="0">
              <a:solidFill>
                <a:schemeClr val="accent2">
                  <a:lumMod val="75000"/>
                </a:schemeClr>
              </a:solidFill>
              <a:latin typeface="Arial Rounded MT Bold" panose="020F0704030504030204" pitchFamily="34" charset="0"/>
              <a:ea typeface="Calibri"/>
              <a:cs typeface="Times New Roman"/>
            </a:endParaRPr>
          </a:p>
          <a:p>
            <a:pPr marL="0" lvl="0" indent="0">
              <a:buNone/>
            </a:pPr>
            <a:endParaRPr lang="lt-LT" sz="2000" b="1" dirty="0" smtClean="0">
              <a:solidFill>
                <a:schemeClr val="accent2">
                  <a:lumMod val="75000"/>
                </a:schemeClr>
              </a:solidFill>
              <a:latin typeface="Arial Rounded MT Bold" panose="020F0704030504030204" pitchFamily="34" charset="0"/>
            </a:endParaRPr>
          </a:p>
          <a:p>
            <a:pPr marL="0" lvl="0" indent="0" algn="just">
              <a:buNone/>
            </a:pPr>
            <a:r>
              <a:rPr lang="lt-LT" sz="2000" b="1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Sveikatos </a:t>
            </a:r>
            <a:r>
              <a:rPr lang="lt-LT" sz="2000" b="1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stiprinimo koordinacinės grupės </a:t>
            </a:r>
            <a:r>
              <a:rPr lang="lt-LT" sz="2000" b="1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 nariai, siekdami </a:t>
            </a:r>
            <a:r>
              <a:rPr lang="lt-LT" sz="2000" b="1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užtikrinti kokybišką gimnazijos mokinių maitinimo </a:t>
            </a:r>
            <a:r>
              <a:rPr lang="lt-LT" sz="2000" b="1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organizavimą, 2020 </a:t>
            </a:r>
            <a:r>
              <a:rPr lang="lt-LT" sz="2000" b="1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m. rugsėjo </a:t>
            </a:r>
            <a:r>
              <a:rPr lang="lt-LT" sz="2000" b="1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mėnesį organizavo apklausas </a:t>
            </a:r>
            <a:r>
              <a:rPr lang="lt-LT" sz="2000" b="1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mokinių maitinimo klausimais: </a:t>
            </a:r>
          </a:p>
          <a:p>
            <a:pPr marL="0" lvl="0" indent="0">
              <a:buNone/>
            </a:pPr>
            <a:r>
              <a:rPr lang="lt-LT" sz="2000" b="1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•	5-8 klasių mokinių apklausa;</a:t>
            </a:r>
          </a:p>
          <a:p>
            <a:pPr marL="0" lvl="0" indent="0">
              <a:buNone/>
            </a:pPr>
            <a:r>
              <a:rPr lang="lt-LT" sz="2000" b="1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•	1G-4G klasių mokinių apklausa;</a:t>
            </a:r>
          </a:p>
          <a:p>
            <a:pPr marL="0" lvl="0" indent="0">
              <a:buNone/>
            </a:pPr>
            <a:r>
              <a:rPr lang="lt-LT" sz="2000" b="1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•	1-4 klasių mokinių tėvų ( rūpintojų, globėjų) apklausa.</a:t>
            </a:r>
          </a:p>
          <a:p>
            <a:pPr marL="0" lvl="0" indent="0">
              <a:buNone/>
            </a:pPr>
            <a:endParaRPr lang="lt-LT" sz="2000" b="1" dirty="0" smtClean="0">
              <a:solidFill>
                <a:schemeClr val="accent2">
                  <a:lumMod val="75000"/>
                </a:schemeClr>
              </a:solidFill>
              <a:latin typeface="Arial Rounded MT Bold" panose="020F0704030504030204" pitchFamily="34" charset="0"/>
            </a:endParaRPr>
          </a:p>
          <a:p>
            <a:pPr marL="0" lvl="0" indent="0" algn="just">
              <a:buNone/>
            </a:pPr>
            <a:r>
              <a:rPr lang="lt-LT" sz="2000" b="1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Susipažinę su </a:t>
            </a:r>
            <a:r>
              <a:rPr lang="lt-LT" sz="2000" b="1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apklausų rezultatais, </a:t>
            </a:r>
            <a:r>
              <a:rPr lang="lt-LT" sz="2000" b="1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inicijavome kai kuriuos sprendimus </a:t>
            </a:r>
            <a:r>
              <a:rPr lang="lt-LT" sz="2000" b="1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išryškėjusiems lūkesčiams patenkinti.</a:t>
            </a:r>
          </a:p>
          <a:p>
            <a:pPr marL="0" lvl="0" indent="0" algn="just">
              <a:buNone/>
            </a:pPr>
            <a:endParaRPr lang="lt-LT" sz="2000" b="1" dirty="0">
              <a:solidFill>
                <a:schemeClr val="accent2">
                  <a:lumMod val="75000"/>
                </a:schemeClr>
              </a:solidFill>
              <a:latin typeface="Arial Rounded MT Bold" panose="020F0704030504030204" pitchFamily="34" charset="0"/>
            </a:endParaRPr>
          </a:p>
          <a:p>
            <a:pPr marL="0" lvl="0" indent="0">
              <a:buNone/>
            </a:pPr>
            <a:endParaRPr lang="lt-LT" b="1" dirty="0">
              <a:solidFill>
                <a:schemeClr val="accent2">
                  <a:lumMod val="75000"/>
                </a:schemeClr>
              </a:solidFill>
              <a:latin typeface="Imprint MT Shadow" panose="0402060506030303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4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107504" y="4014"/>
            <a:ext cx="9144000" cy="6858000"/>
          </a:xfrm>
          <a:pattFill prst="pct90">
            <a:fgClr>
              <a:schemeClr val="bg1"/>
            </a:fgClr>
            <a:bgClr>
              <a:schemeClr val="accent2"/>
            </a:bgClr>
          </a:pattFill>
        </p:spPr>
        <p:txBody>
          <a:bodyPr/>
          <a:lstStyle/>
          <a:p>
            <a:pPr marL="0" lvl="0" indent="0" algn="ctr">
              <a:buNone/>
            </a:pPr>
            <a:endParaRPr lang="lt-LT" b="1" dirty="0" smtClean="0">
              <a:solidFill>
                <a:schemeClr val="accent2">
                  <a:lumMod val="75000"/>
                </a:schemeClr>
              </a:solidFill>
              <a:latin typeface="Imprint MT Shadow" panose="04020605060303030202" pitchFamily="82" charset="0"/>
            </a:endParaRPr>
          </a:p>
          <a:p>
            <a:pPr algn="ctr"/>
            <a:r>
              <a:rPr lang="lt-LT" sz="2400" b="1" dirty="0" smtClean="0">
                <a:solidFill>
                  <a:schemeClr val="accent2">
                    <a:lumMod val="75000"/>
                  </a:schemeClr>
                </a:solidFill>
                <a:latin typeface="Imprint MT Shadow" panose="04020605060303030202" pitchFamily="82" charset="0"/>
              </a:rPr>
              <a:t>Įrenginys </a:t>
            </a:r>
            <a:r>
              <a:rPr lang="lt-LT" sz="2400" b="1" dirty="0">
                <a:solidFill>
                  <a:schemeClr val="accent2">
                    <a:lumMod val="75000"/>
                  </a:schemeClr>
                </a:solidFill>
                <a:latin typeface="Imprint MT Shadow" panose="04020605060303030202" pitchFamily="82" charset="0"/>
              </a:rPr>
              <a:t>AQUA COOLER </a:t>
            </a:r>
            <a:r>
              <a:rPr lang="lt-LT" sz="2400" dirty="0">
                <a:solidFill>
                  <a:schemeClr val="accent2">
                    <a:lumMod val="75000"/>
                  </a:schemeClr>
                </a:solidFill>
                <a:latin typeface="Imprint MT Shadow" panose="04020605060303030202" pitchFamily="82" charset="0"/>
              </a:rPr>
              <a:t> </a:t>
            </a:r>
            <a:r>
              <a:rPr lang="lt-LT" sz="2400" dirty="0" smtClean="0">
                <a:solidFill>
                  <a:schemeClr val="accent2">
                    <a:lumMod val="75000"/>
                  </a:schemeClr>
                </a:solidFill>
                <a:latin typeface="Imprint MT Shadow" panose="04020605060303030202" pitchFamily="82" charset="0"/>
              </a:rPr>
              <a:t> </a:t>
            </a:r>
            <a:r>
              <a:rPr lang="lt-LT" sz="2000" dirty="0" smtClean="0">
                <a:solidFill>
                  <a:schemeClr val="accent2">
                    <a:lumMod val="75000"/>
                  </a:schemeClr>
                </a:solidFill>
                <a:latin typeface="Imprint MT Shadow" panose="04020605060303030202" pitchFamily="82" charset="0"/>
              </a:rPr>
              <a:t>(</a:t>
            </a:r>
            <a:r>
              <a:rPr lang="lt-LT" sz="2000" dirty="0" smtClean="0">
                <a:solidFill>
                  <a:schemeClr val="accent2">
                    <a:lumMod val="75000"/>
                  </a:schemeClr>
                </a:solidFill>
                <a:latin typeface="Imprint MT Shadow" panose="04020605060303030202" pitchFamily="82" charset="0"/>
              </a:rPr>
              <a:t>įsigyta </a:t>
            </a:r>
            <a:r>
              <a:rPr lang="lt-LT" sz="2000" dirty="0">
                <a:solidFill>
                  <a:schemeClr val="accent2">
                    <a:lumMod val="75000"/>
                  </a:schemeClr>
                </a:solidFill>
                <a:latin typeface="Imprint MT Shadow" panose="04020605060303030202" pitchFamily="82" charset="0"/>
              </a:rPr>
              <a:t>projekto </a:t>
            </a:r>
            <a:r>
              <a:rPr lang="lt-LT" sz="2000" dirty="0" smtClean="0">
                <a:solidFill>
                  <a:schemeClr val="accent2">
                    <a:lumMod val="75000"/>
                  </a:schemeClr>
                </a:solidFill>
                <a:latin typeface="Imprint MT Shadow" panose="04020605060303030202" pitchFamily="82" charset="0"/>
              </a:rPr>
              <a:t>lėšomis</a:t>
            </a:r>
            <a:r>
              <a:rPr lang="lt-LT" sz="2000" dirty="0" smtClean="0">
                <a:solidFill>
                  <a:schemeClr val="accent2">
                    <a:lumMod val="75000"/>
                  </a:schemeClr>
                </a:solidFill>
                <a:latin typeface="Imprint MT Shadow" panose="04020605060303030202" pitchFamily="82" charset="0"/>
              </a:rPr>
              <a:t>).</a:t>
            </a:r>
            <a:endParaRPr lang="en-GB" sz="2000" b="1" dirty="0" smtClean="0">
              <a:solidFill>
                <a:schemeClr val="accent2">
                  <a:lumMod val="75000"/>
                </a:schemeClr>
              </a:solidFill>
              <a:latin typeface="Imprint MT Shadow" panose="04020605060303030202" pitchFamily="82" charset="0"/>
            </a:endParaRPr>
          </a:p>
          <a:p>
            <a:pPr marL="0" indent="0" algn="ctr">
              <a:buNone/>
            </a:pPr>
            <a:r>
              <a:rPr lang="lt-LT" sz="2000" b="1" dirty="0" smtClean="0">
                <a:solidFill>
                  <a:schemeClr val="accent2">
                    <a:lumMod val="75000"/>
                  </a:schemeClr>
                </a:solidFill>
                <a:latin typeface="Imprint MT Shadow" panose="04020605060303030202" pitchFamily="82" charset="0"/>
              </a:rPr>
              <a:t>      </a:t>
            </a:r>
            <a:r>
              <a:rPr lang="lt-LT" sz="2400" b="1" dirty="0" smtClean="0">
                <a:solidFill>
                  <a:schemeClr val="accent2">
                    <a:lumMod val="75000"/>
                  </a:schemeClr>
                </a:solidFill>
                <a:latin typeface="Imprint MT Shadow" panose="04020605060303030202" pitchFamily="82" charset="0"/>
              </a:rPr>
              <a:t>padeda spręsti   </a:t>
            </a:r>
            <a:r>
              <a:rPr lang="lt-LT" sz="2400" b="1" dirty="0" smtClean="0">
                <a:solidFill>
                  <a:schemeClr val="accent2">
                    <a:lumMod val="75000"/>
                  </a:schemeClr>
                </a:solidFill>
                <a:latin typeface="Imprint MT Shadow" panose="04020605060303030202" pitchFamily="82" charset="0"/>
              </a:rPr>
              <a:t>geriamo </a:t>
            </a:r>
            <a:r>
              <a:rPr lang="lt-LT" sz="2400" b="1" dirty="0">
                <a:solidFill>
                  <a:schemeClr val="accent2">
                    <a:lumMod val="75000"/>
                  </a:schemeClr>
                </a:solidFill>
                <a:latin typeface="Imprint MT Shadow" panose="04020605060303030202" pitchFamily="82" charset="0"/>
              </a:rPr>
              <a:t>vandens </a:t>
            </a:r>
            <a:r>
              <a:rPr lang="lt-LT" sz="2400" b="1" dirty="0" smtClean="0">
                <a:solidFill>
                  <a:schemeClr val="accent2">
                    <a:lumMod val="75000"/>
                  </a:schemeClr>
                </a:solidFill>
                <a:latin typeface="Imprint MT Shadow" panose="04020605060303030202" pitchFamily="82" charset="0"/>
              </a:rPr>
              <a:t>prieinamumą.</a:t>
            </a:r>
            <a:endParaRPr lang="lt-LT" sz="2000" b="1" dirty="0">
              <a:solidFill>
                <a:schemeClr val="accent2">
                  <a:lumMod val="75000"/>
                </a:schemeClr>
              </a:solidFill>
              <a:latin typeface="Imprint MT Shadow" panose="04020605060303030202" pitchFamily="82" charset="0"/>
            </a:endParaRPr>
          </a:p>
          <a:p>
            <a:pPr marL="0" lvl="0" indent="0">
              <a:buNone/>
            </a:pPr>
            <a:endParaRPr lang="lt-LT" b="1" dirty="0">
              <a:solidFill>
                <a:schemeClr val="accent2">
                  <a:lumMod val="75000"/>
                </a:schemeClr>
              </a:solidFill>
              <a:latin typeface="Imprint MT Shadow" panose="04020605060303030202" pitchFamily="82" charset="0"/>
            </a:endParaRPr>
          </a:p>
          <a:p>
            <a:pPr marL="0" indent="0">
              <a:buNone/>
            </a:pPr>
            <a:endParaRPr lang="lt-LT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lt-LT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lt-LT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lt-LT" sz="2000" dirty="0" smtClean="0">
              <a:solidFill>
                <a:schemeClr val="accent2">
                  <a:lumMod val="75000"/>
                </a:schemeClr>
              </a:solidFill>
              <a:latin typeface="Imprint MT Shadow" panose="04020605060303030202" pitchFamily="82" charset="0"/>
            </a:endParaRPr>
          </a:p>
          <a:p>
            <a:pPr marL="0" indent="0">
              <a:buNone/>
            </a:pPr>
            <a:endParaRPr lang="lt-LT" sz="2000" dirty="0">
              <a:solidFill>
                <a:schemeClr val="accent2">
                  <a:lumMod val="75000"/>
                </a:schemeClr>
              </a:solidFill>
              <a:latin typeface="Imprint MT Shadow" panose="04020605060303030202" pitchFamily="82" charset="0"/>
            </a:endParaRPr>
          </a:p>
          <a:p>
            <a:pPr marL="0" indent="0">
              <a:buNone/>
            </a:pPr>
            <a:endParaRPr lang="lt-LT" sz="2000" dirty="0" smtClean="0">
              <a:solidFill>
                <a:schemeClr val="accent2">
                  <a:lumMod val="75000"/>
                </a:schemeClr>
              </a:solidFill>
              <a:latin typeface="Imprint MT Shadow" panose="04020605060303030202" pitchFamily="82" charset="0"/>
            </a:endParaRPr>
          </a:p>
          <a:p>
            <a:pPr algn="ctr"/>
            <a:r>
              <a:rPr lang="lt-LT" sz="2000" b="1" dirty="0" smtClean="0">
                <a:solidFill>
                  <a:schemeClr val="accent2">
                    <a:lumMod val="75000"/>
                  </a:schemeClr>
                </a:solidFill>
                <a:latin typeface="Imprint MT Shadow" panose="04020605060303030202" pitchFamily="82" charset="0"/>
              </a:rPr>
              <a:t>Atsisakyta užkandžių aparato</a:t>
            </a:r>
            <a:r>
              <a:rPr lang="lt-LT" sz="2000" b="1" dirty="0" smtClean="0">
                <a:solidFill>
                  <a:schemeClr val="accent2">
                    <a:lumMod val="75000"/>
                  </a:schemeClr>
                </a:solidFill>
                <a:latin typeface="Imprint MT Shadow" panose="04020605060303030202" pitchFamily="82" charset="0"/>
              </a:rPr>
              <a:t>.</a:t>
            </a:r>
            <a:endParaRPr lang="lt-LT" sz="2000" b="1" dirty="0" smtClean="0">
              <a:solidFill>
                <a:schemeClr val="accent2">
                  <a:lumMod val="75000"/>
                </a:schemeClr>
              </a:solidFill>
              <a:latin typeface="Imprint MT Shadow" panose="04020605060303030202" pitchFamily="82" charset="0"/>
            </a:endParaRPr>
          </a:p>
          <a:p>
            <a:pPr marL="0" indent="0">
              <a:buNone/>
            </a:pPr>
            <a:r>
              <a:rPr lang="lt-LT" sz="2000" b="1" dirty="0" smtClean="0">
                <a:solidFill>
                  <a:schemeClr val="accent2">
                    <a:lumMod val="75000"/>
                  </a:schemeClr>
                </a:solidFill>
                <a:latin typeface="Imprint MT Shadow" panose="04020605060303030202" pitchFamily="82" charset="0"/>
              </a:rPr>
              <a:t/>
            </a:r>
            <a:br>
              <a:rPr lang="lt-LT" sz="2000" b="1" dirty="0" smtClean="0">
                <a:solidFill>
                  <a:schemeClr val="accent2">
                    <a:lumMod val="75000"/>
                  </a:schemeClr>
                </a:solidFill>
                <a:latin typeface="Imprint MT Shadow" panose="04020605060303030202" pitchFamily="82" charset="0"/>
              </a:rPr>
            </a:br>
            <a:endParaRPr lang="lt-LT" sz="2000" b="1" dirty="0" smtClean="0">
              <a:solidFill>
                <a:schemeClr val="accent2">
                  <a:lumMod val="75000"/>
                </a:schemeClr>
              </a:solidFill>
              <a:latin typeface="Imprint MT Shadow" panose="04020605060303030202" pitchFamily="82" charset="0"/>
            </a:endParaRPr>
          </a:p>
          <a:p>
            <a:pPr marL="0" indent="0">
              <a:buNone/>
            </a:pPr>
            <a:endParaRPr lang="lt-LT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5" t="9722" r="40988" b="8712"/>
          <a:stretch/>
        </p:blipFill>
        <p:spPr bwMode="auto">
          <a:xfrm>
            <a:off x="1835696" y="1772816"/>
            <a:ext cx="1332922" cy="2867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2875" y="4640312"/>
            <a:ext cx="1512570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871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pattFill prst="pct90">
            <a:fgClr>
              <a:schemeClr val="bg1"/>
            </a:fgClr>
            <a:bgClr>
              <a:schemeClr val="accent2"/>
            </a:bgClr>
          </a:pattFill>
        </p:spPr>
        <p:txBody>
          <a:bodyPr/>
          <a:lstStyle/>
          <a:p>
            <a:pPr marL="0" lvl="0" indent="0" algn="ctr">
              <a:buNone/>
            </a:pPr>
            <a:endParaRPr lang="lt-LT" b="1" dirty="0" smtClean="0">
              <a:solidFill>
                <a:srgbClr val="C0504D"/>
              </a:solidFill>
              <a:latin typeface="Imprint MT Shadow" panose="04020605060303030202" pitchFamily="82" charset="0"/>
            </a:endParaRPr>
          </a:p>
          <a:p>
            <a:pPr marL="0" lvl="0" indent="0" algn="ctr">
              <a:buNone/>
            </a:pPr>
            <a:r>
              <a:rPr lang="lt-LT" sz="2400" b="1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2020-2021 </a:t>
            </a:r>
            <a:r>
              <a:rPr lang="lt-LT" sz="2400" b="1" dirty="0" err="1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m.m</a:t>
            </a:r>
            <a:r>
              <a:rPr lang="lt-LT" sz="2400" b="1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. , mokydamiesi COVID 19  sąlygomis,  prioritetą skyrėme :</a:t>
            </a:r>
          </a:p>
          <a:p>
            <a:pPr marL="0" lvl="0" indent="0" algn="ctr">
              <a:buNone/>
            </a:pPr>
            <a:endParaRPr lang="lt-LT" sz="2400" b="1" dirty="0" smtClean="0">
              <a:solidFill>
                <a:schemeClr val="accent2">
                  <a:lumMod val="75000"/>
                </a:schemeClr>
              </a:solidFill>
              <a:latin typeface="Arial Rounded MT Bold" panose="020F0704030504030204" pitchFamily="34" charset="0"/>
            </a:endParaRPr>
          </a:p>
          <a:p>
            <a:pPr marL="0" lvl="0" indent="0" algn="ctr">
              <a:buNone/>
            </a:pPr>
            <a:endParaRPr lang="lt-LT" sz="2400" b="1" dirty="0" smtClean="0">
              <a:solidFill>
                <a:schemeClr val="accent2">
                  <a:lumMod val="75000"/>
                </a:schemeClr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lt-LT" sz="2400" b="1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p</a:t>
            </a:r>
            <a:r>
              <a:rPr lang="lt-LT" sz="2400" b="1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sichosocialinės aplinkos  gerinimui;</a:t>
            </a:r>
          </a:p>
          <a:p>
            <a:pPr algn="ctr"/>
            <a:r>
              <a:rPr lang="lt-LT" sz="2400" b="1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ilgalaikėms</a:t>
            </a:r>
            <a:r>
              <a:rPr lang="lt-LT" sz="2400" b="1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, sistemingoms  sveikatos ugdymo </a:t>
            </a:r>
            <a:r>
              <a:rPr lang="lt-LT" sz="2400" b="1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</a:rPr>
              <a:t>priemonėms.</a:t>
            </a:r>
          </a:p>
          <a:p>
            <a:endParaRPr lang="lt-LT" b="1" dirty="0" smtClean="0">
              <a:solidFill>
                <a:srgbClr val="C0504D"/>
              </a:solidFill>
              <a:latin typeface="Imprint MT Shadow" panose="04020605060303030202" pitchFamily="82" charset="0"/>
            </a:endParaRPr>
          </a:p>
          <a:p>
            <a:pPr marL="0" indent="0">
              <a:buNone/>
            </a:pPr>
            <a:endParaRPr lang="lt-LT" b="1" dirty="0">
              <a:solidFill>
                <a:srgbClr val="C0504D"/>
              </a:solidFill>
              <a:latin typeface="Imprint MT Shadow" panose="04020605060303030202" pitchFamily="82" charset="0"/>
            </a:endParaRPr>
          </a:p>
          <a:p>
            <a:pPr marL="0" lvl="0" indent="0">
              <a:buNone/>
            </a:pPr>
            <a:endParaRPr lang="lt-LT" b="1" dirty="0">
              <a:solidFill>
                <a:srgbClr val="C0504D"/>
              </a:solidFill>
              <a:latin typeface="Imprint MT Shadow" panose="04020605060303030202" pitchFamily="82" charset="0"/>
            </a:endParaRPr>
          </a:p>
          <a:p>
            <a:pPr marL="0" indent="0">
              <a:buNone/>
            </a:pP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37175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0" y="27143"/>
            <a:ext cx="9144000" cy="6858000"/>
          </a:xfrm>
          <a:pattFill prst="pct90">
            <a:fgClr>
              <a:schemeClr val="bg1"/>
            </a:fgClr>
            <a:bgClr>
              <a:schemeClr val="accent2"/>
            </a:bgClr>
          </a:pattFill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endParaRPr lang="lt-LT" dirty="0" smtClean="0">
              <a:solidFill>
                <a:srgbClr val="000000"/>
              </a:solidFill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lt-LT" sz="6200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Times New Roman"/>
              </a:rPr>
              <a:t>2020-2021 </a:t>
            </a:r>
            <a:r>
              <a:rPr lang="lt-LT" sz="6200" dirty="0" err="1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Times New Roman"/>
              </a:rPr>
              <a:t>m.m</a:t>
            </a:r>
            <a:r>
              <a:rPr lang="lt-LT" sz="62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Times New Roman"/>
              </a:rPr>
              <a:t>. </a:t>
            </a:r>
            <a:r>
              <a:rPr lang="lt-LT" sz="6200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Times New Roman"/>
              </a:rPr>
              <a:t>gimnazijoje </a:t>
            </a:r>
            <a:r>
              <a:rPr lang="lt-LT" sz="62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Times New Roman"/>
              </a:rPr>
              <a:t>teiktos </a:t>
            </a:r>
            <a:r>
              <a:rPr lang="lt-LT" sz="6200" b="1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Times New Roman"/>
              </a:rPr>
              <a:t>psichologinės gerovės ir psichikos sveikatos stiprinimo paslaugos.</a:t>
            </a:r>
            <a:r>
              <a:rPr lang="lt-LT" sz="62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Times New Roman"/>
              </a:rPr>
              <a:t> ( Sveikatos apsaugos ministerijos inicijuotas projektas, VSB – koordinatorius, paslaugų teikėjai – psichologai – </a:t>
            </a:r>
            <a:r>
              <a:rPr lang="lt-LT" sz="6200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Times New Roman"/>
              </a:rPr>
              <a:t>terapeutai).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lt-LT" sz="6200" u="sng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Times New Roman"/>
              </a:rPr>
              <a:t>Trukmė</a:t>
            </a:r>
            <a:r>
              <a:rPr lang="lt-LT" sz="62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Times New Roman"/>
              </a:rPr>
              <a:t>: 3 mėnesiai.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lt-LT" sz="6200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Times New Roman"/>
              </a:rPr>
              <a:t> </a:t>
            </a:r>
            <a:r>
              <a:rPr lang="lt-LT" sz="6200" u="sng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Times New Roman"/>
              </a:rPr>
              <a:t>Formos</a:t>
            </a:r>
            <a:r>
              <a:rPr lang="lt-LT" sz="62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Times New Roman"/>
              </a:rPr>
              <a:t>:</a:t>
            </a:r>
          </a:p>
          <a:p>
            <a:pPr lvl="0" algn="just">
              <a:lnSpc>
                <a:spcPct val="115000"/>
              </a:lnSpc>
              <a:buFont typeface="Symbol"/>
              <a:buChar char=""/>
            </a:pPr>
            <a:r>
              <a:rPr lang="lt-LT" sz="62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Times New Roman"/>
              </a:rPr>
              <a:t>individualios konsultacijos; 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lt-LT" sz="62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Times New Roman"/>
              </a:rPr>
              <a:t>grupiniai </a:t>
            </a:r>
            <a:r>
              <a:rPr lang="lt-LT" sz="6200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Times New Roman"/>
              </a:rPr>
              <a:t>užsiėmimai</a:t>
            </a:r>
            <a:r>
              <a:rPr lang="lt-LT" sz="62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Times New Roman"/>
              </a:rPr>
              <a:t>.</a:t>
            </a:r>
            <a:endParaRPr lang="lt-LT" sz="6200" dirty="0">
              <a:solidFill>
                <a:schemeClr val="accent2">
                  <a:lumMod val="75000"/>
                </a:schemeClr>
              </a:solidFill>
              <a:latin typeface="Arial Rounded MT Bold" panose="020F0704030504030204" pitchFamily="34" charset="0"/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lt-LT" sz="6200" u="sng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Times New Roman"/>
              </a:rPr>
              <a:t>Tikslinės grupės</a:t>
            </a:r>
            <a:r>
              <a:rPr lang="lt-LT" sz="62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Times New Roman"/>
              </a:rPr>
              <a:t>: mokiniai, tėvai ( globėjai, rūpintojai), mokytojai.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lt-LT" sz="6200" u="sng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Times New Roman"/>
              </a:rPr>
              <a:t>Mokymai</a:t>
            </a:r>
            <a:r>
              <a:rPr lang="lt-LT" sz="62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Times New Roman"/>
              </a:rPr>
              <a:t>:   </a:t>
            </a:r>
          </a:p>
          <a:p>
            <a:pPr lvl="0" algn="just">
              <a:lnSpc>
                <a:spcPct val="115000"/>
              </a:lnSpc>
              <a:buFont typeface="Symbol"/>
              <a:buChar char=""/>
            </a:pPr>
            <a:r>
              <a:rPr lang="lt-LT" sz="62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Times New Roman"/>
              </a:rPr>
              <a:t>nerimo, streso valdymo, konfliktų sprendimo klausimai, kaip stiprinti asmenybės atsparumą, išlaikyti vidinę pusiausvyrą, kaip spręsti problemas;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r>
              <a:rPr lang="lt-LT" sz="62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Times New Roman"/>
              </a:rPr>
              <a:t>mokytojams, tėvams - kaip pastebėti ir reaguoti į tam tikras situacijas, mokiniams – kaip sau </a:t>
            </a:r>
            <a:r>
              <a:rPr lang="lt-LT" sz="6200" dirty="0" smtClean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Times New Roman"/>
              </a:rPr>
              <a:t>padėti.</a:t>
            </a:r>
            <a:endParaRPr lang="lt-LT" sz="6200" dirty="0">
              <a:solidFill>
                <a:schemeClr val="accent2">
                  <a:lumMod val="75000"/>
                </a:schemeClr>
              </a:solidFill>
              <a:latin typeface="Arial Rounded MT Bold" panose="020F0704030504030204" pitchFamily="34" charset="0"/>
              <a:ea typeface="Calibri"/>
              <a:cs typeface="Times New Roman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lt-LT" sz="6000" b="1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Times New Roman"/>
              </a:rPr>
              <a:t>Suteikta pagalba </a:t>
            </a:r>
            <a:r>
              <a:rPr lang="lt-LT" sz="60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Times New Roman"/>
              </a:rPr>
              <a:t>tiems, kam jos labiausiai reikėjo, veiksminga </a:t>
            </a:r>
            <a:r>
              <a:rPr lang="lt-LT" sz="6000" b="1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Times New Roman"/>
              </a:rPr>
              <a:t>prevencija</a:t>
            </a:r>
            <a:r>
              <a:rPr lang="lt-LT" sz="6000" dirty="0">
                <a:solidFill>
                  <a:schemeClr val="accent2">
                    <a:lumMod val="75000"/>
                  </a:schemeClr>
                </a:solidFill>
                <a:latin typeface="Arial Rounded MT Bold" panose="020F0704030504030204" pitchFamily="34" charset="0"/>
                <a:ea typeface="Calibri"/>
                <a:cs typeface="Times New Roman"/>
              </a:rPr>
              <a:t>.</a:t>
            </a:r>
          </a:p>
          <a:p>
            <a:pPr marL="0" indent="0" algn="ctr">
              <a:buNone/>
            </a:pPr>
            <a:endParaRPr lang="lt-LT" sz="4500" dirty="0" smtClean="0">
              <a:solidFill>
                <a:schemeClr val="accent2"/>
              </a:solidFill>
              <a:latin typeface="Arial Rounded MT Bold" panose="020F0704030504030204" pitchFamily="34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3247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pattFill prst="pct90">
            <a:fgClr>
              <a:schemeClr val="bg1"/>
            </a:fgClr>
            <a:bgClr>
              <a:schemeClr val="accent2"/>
            </a:bgClr>
          </a:pattFill>
        </p:spPr>
        <p:txBody>
          <a:bodyPr>
            <a:normAutofit/>
          </a:bodyPr>
          <a:lstStyle/>
          <a:p>
            <a:pPr marL="0" lvl="0" indent="0" algn="ctr">
              <a:buNone/>
            </a:pPr>
            <a:endParaRPr lang="lt-LT" sz="2000" b="1" dirty="0" smtClean="0">
              <a:solidFill>
                <a:srgbClr val="C0504D"/>
              </a:solidFill>
              <a:latin typeface="Imprint MT Shadow" panose="04020605060303030202" pitchFamily="82" charset="0"/>
            </a:endParaRPr>
          </a:p>
          <a:p>
            <a:pPr marL="0" lvl="0" indent="0" algn="ctr">
              <a:buNone/>
            </a:pPr>
            <a:r>
              <a:rPr lang="lt-LT" sz="2000" b="1" dirty="0" smtClean="0">
                <a:solidFill>
                  <a:schemeClr val="accent2">
                    <a:lumMod val="75000"/>
                  </a:schemeClr>
                </a:solidFill>
                <a:latin typeface="Imprint MT Shadow" panose="04020605060303030202" pitchFamily="82" charset="0"/>
              </a:rPr>
              <a:t>Nuo </a:t>
            </a:r>
            <a:r>
              <a:rPr lang="lt-LT" sz="2000" b="1" dirty="0">
                <a:solidFill>
                  <a:schemeClr val="accent2">
                    <a:lumMod val="75000"/>
                  </a:schemeClr>
                </a:solidFill>
                <a:latin typeface="Imprint MT Shadow" panose="04020605060303030202" pitchFamily="82" charset="0"/>
              </a:rPr>
              <a:t>2020 metų </a:t>
            </a:r>
            <a:r>
              <a:rPr lang="lt-LT" sz="2000" b="1" dirty="0" smtClean="0">
                <a:solidFill>
                  <a:schemeClr val="accent2">
                    <a:lumMod val="75000"/>
                  </a:schemeClr>
                </a:solidFill>
                <a:latin typeface="Imprint MT Shadow" panose="04020605060303030202" pitchFamily="82" charset="0"/>
              </a:rPr>
              <a:t>rugsėjo  </a:t>
            </a:r>
            <a:r>
              <a:rPr lang="lt-LT" sz="2000" b="1" dirty="0">
                <a:solidFill>
                  <a:schemeClr val="accent2">
                    <a:lumMod val="75000"/>
                  </a:schemeClr>
                </a:solidFill>
                <a:latin typeface="Imprint MT Shadow" panose="04020605060303030202" pitchFamily="82" charset="0"/>
              </a:rPr>
              <a:t>gimnazijoje startavo viešosios įstaigos „HUMANA PEOPLE TO PEOPLE BALTIC“ ir Nacionalinės švietimo agentūros remiamo projekto „Valgyk protingai</a:t>
            </a:r>
            <a:r>
              <a:rPr lang="lt-LT" sz="2000" b="1" dirty="0" smtClean="0">
                <a:solidFill>
                  <a:schemeClr val="accent2">
                    <a:lumMod val="75000"/>
                  </a:schemeClr>
                </a:solidFill>
                <a:latin typeface="Imprint MT Shadow" panose="04020605060303030202" pitchFamily="82" charset="0"/>
              </a:rPr>
              <a:t>“ programa </a:t>
            </a:r>
            <a:r>
              <a:rPr lang="lt-LT" sz="2000" b="1" dirty="0">
                <a:solidFill>
                  <a:schemeClr val="accent2">
                    <a:lumMod val="75000"/>
                  </a:schemeClr>
                </a:solidFill>
                <a:latin typeface="Imprint MT Shadow" panose="04020605060303030202" pitchFamily="82" charset="0"/>
              </a:rPr>
              <a:t>,,</a:t>
            </a:r>
            <a:r>
              <a:rPr lang="lt-LT" sz="2000" b="1" dirty="0" smtClean="0">
                <a:solidFill>
                  <a:schemeClr val="accent2">
                    <a:lumMod val="75000"/>
                  </a:schemeClr>
                </a:solidFill>
                <a:latin typeface="Imprint MT Shadow" panose="04020605060303030202" pitchFamily="82" charset="0"/>
              </a:rPr>
              <a:t>Sveikesnės </a:t>
            </a:r>
            <a:r>
              <a:rPr lang="lt-LT" sz="2000" b="1" dirty="0">
                <a:solidFill>
                  <a:schemeClr val="accent2">
                    <a:lumMod val="75000"/>
                  </a:schemeClr>
                </a:solidFill>
                <a:latin typeface="Imprint MT Shadow" panose="04020605060303030202" pitchFamily="82" charset="0"/>
              </a:rPr>
              <a:t>mitybos link</a:t>
            </a:r>
            <a:r>
              <a:rPr lang="lt-LT" sz="2000" b="1" dirty="0" smtClean="0">
                <a:solidFill>
                  <a:schemeClr val="accent2">
                    <a:lumMod val="75000"/>
                  </a:schemeClr>
                </a:solidFill>
                <a:latin typeface="Imprint MT Shadow" panose="04020605060303030202" pitchFamily="82" charset="0"/>
              </a:rPr>
              <a:t>“.</a:t>
            </a:r>
          </a:p>
          <a:p>
            <a:pPr marL="0" lvl="0" indent="0" algn="ctr">
              <a:buNone/>
            </a:pPr>
            <a:endParaRPr lang="lt-LT" sz="2000" b="1" dirty="0" smtClean="0">
              <a:solidFill>
                <a:schemeClr val="accent2">
                  <a:lumMod val="75000"/>
                </a:schemeClr>
              </a:solidFill>
              <a:latin typeface="Imprint MT Shadow" panose="04020605060303030202" pitchFamily="82" charset="0"/>
            </a:endParaRPr>
          </a:p>
          <a:p>
            <a:pPr marL="0" lvl="0" indent="0" algn="ctr">
              <a:buNone/>
            </a:pPr>
            <a:endParaRPr lang="lt-LT" sz="2400" b="1" dirty="0">
              <a:solidFill>
                <a:schemeClr val="accent2">
                  <a:lumMod val="75000"/>
                </a:schemeClr>
              </a:solidFill>
              <a:latin typeface="Imprint MT Shadow" panose="04020605060303030202" pitchFamily="82" charset="0"/>
            </a:endParaRPr>
          </a:p>
          <a:p>
            <a:pPr marL="0" lvl="0" indent="0" algn="ctr">
              <a:buNone/>
            </a:pPr>
            <a:endParaRPr lang="lt-LT" sz="2000" b="1" dirty="0" smtClean="0">
              <a:solidFill>
                <a:schemeClr val="accent2">
                  <a:lumMod val="75000"/>
                </a:schemeClr>
              </a:solidFill>
              <a:latin typeface="Imprint MT Shadow" panose="04020605060303030202" pitchFamily="82" charset="0"/>
            </a:endParaRPr>
          </a:p>
          <a:p>
            <a:pPr marL="0" lvl="0" indent="0" algn="ctr">
              <a:buNone/>
            </a:pPr>
            <a:endParaRPr lang="lt-LT" sz="2000" b="1" dirty="0">
              <a:solidFill>
                <a:schemeClr val="accent2">
                  <a:lumMod val="75000"/>
                </a:schemeClr>
              </a:solidFill>
              <a:latin typeface="Imprint MT Shadow" panose="04020605060303030202" pitchFamily="82" charset="0"/>
            </a:endParaRPr>
          </a:p>
          <a:p>
            <a:pPr marL="0" lvl="0" indent="0" algn="ctr">
              <a:buNone/>
            </a:pPr>
            <a:r>
              <a:rPr lang="lt-LT" sz="2000" b="1" dirty="0" smtClean="0">
                <a:solidFill>
                  <a:schemeClr val="accent2">
                    <a:lumMod val="75000"/>
                  </a:schemeClr>
                </a:solidFill>
                <a:latin typeface="Imprint MT Shadow" panose="04020605060303030202" pitchFamily="82" charset="0"/>
              </a:rPr>
              <a:t>Šios </a:t>
            </a:r>
            <a:r>
              <a:rPr lang="lt-LT" sz="2000" b="1" dirty="0">
                <a:solidFill>
                  <a:schemeClr val="accent2">
                    <a:lumMod val="75000"/>
                  </a:schemeClr>
                </a:solidFill>
                <a:latin typeface="Imprint MT Shadow" panose="04020605060303030202" pitchFamily="82" charset="0"/>
              </a:rPr>
              <a:t>programos tikslas – stiprinti mokinių sveikos mitybos kompetencijas, prisidėti prie vaikų mitybos kokybės pagerinimo, skatinti vaikų kulinarijos ir sveikos mitybos įgūdžių ugdymą.</a:t>
            </a:r>
          </a:p>
          <a:p>
            <a:pPr marL="0" lvl="0" indent="0" algn="ctr">
              <a:buNone/>
            </a:pPr>
            <a:endParaRPr lang="lt-LT" sz="2000" b="1" dirty="0" smtClean="0">
              <a:solidFill>
                <a:schemeClr val="accent2">
                  <a:lumMod val="75000"/>
                </a:schemeClr>
              </a:solidFill>
              <a:latin typeface="Imprint MT Shadow" panose="04020605060303030202" pitchFamily="82" charset="0"/>
            </a:endParaRPr>
          </a:p>
          <a:p>
            <a:pPr marL="0" lvl="0" indent="0" algn="ctr">
              <a:buNone/>
            </a:pPr>
            <a:endParaRPr lang="lt-LT" sz="2000" b="1" dirty="0">
              <a:solidFill>
                <a:schemeClr val="accent2">
                  <a:lumMod val="75000"/>
                </a:schemeClr>
              </a:solidFill>
              <a:latin typeface="Imprint MT Shadow" panose="04020605060303030202" pitchFamily="82" charset="0"/>
            </a:endParaRPr>
          </a:p>
          <a:p>
            <a:pPr marL="0" lvl="0" indent="0" algn="ctr">
              <a:buNone/>
            </a:pPr>
            <a:r>
              <a:rPr lang="lt-LT" sz="2000" b="1" dirty="0">
                <a:solidFill>
                  <a:schemeClr val="accent2">
                    <a:lumMod val="75000"/>
                  </a:schemeClr>
                </a:solidFill>
                <a:latin typeface="Imprint MT Shadow" panose="04020605060303030202" pitchFamily="82" charset="0"/>
              </a:rPr>
              <a:t>Projektas ,,Sveikesnės mitybos link” įgyvendinamas technologijų pamokų metu, būrelio ,,Puodeli, virk” metu, kitų sveikatingumo renginių metu</a:t>
            </a:r>
            <a:r>
              <a:rPr lang="lt-LT" sz="2000" b="1" dirty="0" smtClean="0">
                <a:solidFill>
                  <a:schemeClr val="accent2">
                    <a:lumMod val="75000"/>
                  </a:schemeClr>
                </a:solidFill>
                <a:latin typeface="Imprint MT Shadow" panose="04020605060303030202" pitchFamily="82" charset="0"/>
              </a:rPr>
              <a:t>.</a:t>
            </a:r>
          </a:p>
          <a:p>
            <a:pPr marL="0" lvl="0" indent="0" algn="ctr">
              <a:buNone/>
            </a:pPr>
            <a:endParaRPr lang="lt-LT" sz="2000" b="1" dirty="0">
              <a:solidFill>
                <a:schemeClr val="accent2">
                  <a:lumMod val="75000"/>
                </a:schemeClr>
              </a:solidFill>
              <a:latin typeface="Imprint MT Shadow" panose="04020605060303030202" pitchFamily="82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484784"/>
            <a:ext cx="1584176" cy="128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175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769</TotalTime>
  <Words>560</Words>
  <Application>Microsoft Office PowerPoint</Application>
  <PresentationFormat>Demonstracija ekrane (4:3)</PresentationFormat>
  <Paragraphs>162</Paragraphs>
  <Slides>19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Skaidrių pavadinimai</vt:lpstr>
      </vt:variant>
      <vt:variant>
        <vt:i4>19</vt:i4>
      </vt:variant>
    </vt:vector>
  </HeadingPairs>
  <TitlesOfParts>
    <vt:vector size="20" baseType="lpstr">
      <vt:lpstr>Office tema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pristatymas</dc:title>
  <dc:creator>Guest</dc:creator>
  <cp:lastModifiedBy>Guest</cp:lastModifiedBy>
  <cp:revision>20</cp:revision>
  <dcterms:created xsi:type="dcterms:W3CDTF">2020-09-07T15:36:52Z</dcterms:created>
  <dcterms:modified xsi:type="dcterms:W3CDTF">2021-09-27T14:38:15Z</dcterms:modified>
</cp:coreProperties>
</file>